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70" r:id="rId4"/>
    <p:sldId id="269" r:id="rId5"/>
    <p:sldId id="256" r:id="rId6"/>
    <p:sldId id="266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4" autoAdjust="0"/>
    <p:restoredTop sz="92816" autoAdjust="0"/>
  </p:normalViewPr>
  <p:slideViewPr>
    <p:cSldViewPr>
      <p:cViewPr>
        <p:scale>
          <a:sx n="110" d="100"/>
          <a:sy n="110" d="100"/>
        </p:scale>
        <p:origin x="-2040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83D524-3ECF-4231-AEB6-12E0561FFCA7}" type="doc">
      <dgm:prSet loTypeId="urn:microsoft.com/office/officeart/2005/8/layout/target3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42274D9E-4609-45D7-9F99-F343A2E1B38F}">
      <dgm:prSet custT="1"/>
      <dgm:spPr/>
      <dgm:t>
        <a:bodyPr/>
        <a:lstStyle/>
        <a:p>
          <a:endParaRPr lang="ru-RU" sz="2000" b="1" dirty="0" smtClean="0"/>
        </a:p>
        <a:p>
          <a:r>
            <a:rPr lang="ru-RU" sz="2000" b="1" dirty="0" smtClean="0"/>
            <a:t>Информационная поддержка инвестора</a:t>
          </a:r>
          <a:endParaRPr lang="ru-RU" sz="2000" b="1" dirty="0"/>
        </a:p>
      </dgm:t>
    </dgm:pt>
    <dgm:pt modelId="{3334BF3D-1A69-4870-BE62-FA43DF2B0695}" type="parTrans" cxnId="{125B70DC-60E6-4621-ACEB-D4EBA1CA4DC3}">
      <dgm:prSet/>
      <dgm:spPr/>
      <dgm:t>
        <a:bodyPr/>
        <a:lstStyle/>
        <a:p>
          <a:endParaRPr lang="ru-RU"/>
        </a:p>
      </dgm:t>
    </dgm:pt>
    <dgm:pt modelId="{EA9C7564-F05B-419F-A0C1-FEAC50BF49AF}" type="sibTrans" cxnId="{125B70DC-60E6-4621-ACEB-D4EBA1CA4DC3}">
      <dgm:prSet/>
      <dgm:spPr/>
      <dgm:t>
        <a:bodyPr/>
        <a:lstStyle/>
        <a:p>
          <a:endParaRPr lang="ru-RU"/>
        </a:p>
      </dgm:t>
    </dgm:pt>
    <dgm:pt modelId="{ACD9EE1C-EC66-43D1-9620-60F605BBCCEC}">
      <dgm:prSet phldrT="[Текст]" custT="1"/>
      <dgm:spPr/>
      <dgm:t>
        <a:bodyPr/>
        <a:lstStyle/>
        <a:p>
          <a:r>
            <a:rPr lang="ru-RU" sz="1300" dirty="0" smtClean="0"/>
            <a:t>информирование по институтам развития</a:t>
          </a:r>
          <a:endParaRPr lang="ru-RU" sz="1300" dirty="0"/>
        </a:p>
      </dgm:t>
    </dgm:pt>
    <dgm:pt modelId="{EF26EF8C-DC15-484B-9DB2-E60B704A1B05}" type="parTrans" cxnId="{D354BD6B-B95D-467E-ACA3-58D5F5FE71F2}">
      <dgm:prSet/>
      <dgm:spPr/>
      <dgm:t>
        <a:bodyPr/>
        <a:lstStyle/>
        <a:p>
          <a:endParaRPr lang="ru-RU"/>
        </a:p>
      </dgm:t>
    </dgm:pt>
    <dgm:pt modelId="{25985818-6224-41B8-BF61-2F119D7308E2}" type="sibTrans" cxnId="{D354BD6B-B95D-467E-ACA3-58D5F5FE71F2}">
      <dgm:prSet/>
      <dgm:spPr/>
      <dgm:t>
        <a:bodyPr/>
        <a:lstStyle/>
        <a:p>
          <a:endParaRPr lang="ru-RU"/>
        </a:p>
      </dgm:t>
    </dgm:pt>
    <dgm:pt modelId="{F25D334A-B465-4CD4-835E-89B0D696C83A}">
      <dgm:prSet phldrT="[Текст]" custT="1"/>
      <dgm:spPr/>
      <dgm:t>
        <a:bodyPr/>
        <a:lstStyle/>
        <a:p>
          <a:r>
            <a:rPr lang="ru-RU" sz="2000" b="1" dirty="0" smtClean="0"/>
            <a:t>Консультационная поддержка инвесторов</a:t>
          </a:r>
          <a:endParaRPr lang="ru-RU" sz="2000" b="1" dirty="0"/>
        </a:p>
      </dgm:t>
    </dgm:pt>
    <dgm:pt modelId="{7281DCF5-1B96-4309-9AA0-58CB15B4997F}" type="parTrans" cxnId="{8E910DC2-4DDA-4228-913B-CFBFAC5803DD}">
      <dgm:prSet/>
      <dgm:spPr/>
      <dgm:t>
        <a:bodyPr/>
        <a:lstStyle/>
        <a:p>
          <a:endParaRPr lang="ru-RU"/>
        </a:p>
      </dgm:t>
    </dgm:pt>
    <dgm:pt modelId="{9A8BD687-D43C-4D38-96B4-C1B6693EF980}" type="sibTrans" cxnId="{8E910DC2-4DDA-4228-913B-CFBFAC5803DD}">
      <dgm:prSet/>
      <dgm:spPr/>
      <dgm:t>
        <a:bodyPr/>
        <a:lstStyle/>
        <a:p>
          <a:endParaRPr lang="ru-RU"/>
        </a:p>
      </dgm:t>
    </dgm:pt>
    <dgm:pt modelId="{2C9C5D6B-5186-4C78-88C5-1889735E844A}">
      <dgm:prSet phldrT="[Текст]"/>
      <dgm:spPr/>
      <dgm:t>
        <a:bodyPr/>
        <a:lstStyle/>
        <a:p>
          <a:r>
            <a:rPr lang="ru-RU" dirty="0" smtClean="0"/>
            <a:t>подбор оптимального комплекса мер государственной поддержки</a:t>
          </a:r>
          <a:endParaRPr lang="ru-RU" dirty="0"/>
        </a:p>
      </dgm:t>
    </dgm:pt>
    <dgm:pt modelId="{586DA0C9-90AC-4AC6-8B7E-2589389B5AC7}" type="parTrans" cxnId="{805B0B3E-6E69-4B79-B4D6-0BAEC9020326}">
      <dgm:prSet/>
      <dgm:spPr/>
      <dgm:t>
        <a:bodyPr/>
        <a:lstStyle/>
        <a:p>
          <a:endParaRPr lang="ru-RU"/>
        </a:p>
      </dgm:t>
    </dgm:pt>
    <dgm:pt modelId="{9CFCBA19-C00E-4221-A93C-9D42361CE467}" type="sibTrans" cxnId="{805B0B3E-6E69-4B79-B4D6-0BAEC9020326}">
      <dgm:prSet/>
      <dgm:spPr/>
      <dgm:t>
        <a:bodyPr/>
        <a:lstStyle/>
        <a:p>
          <a:endParaRPr lang="ru-RU"/>
        </a:p>
      </dgm:t>
    </dgm:pt>
    <dgm:pt modelId="{5F349394-C47A-445E-88F8-4143934AD1AA}">
      <dgm:prSet phldrT="[Текст]" custT="1"/>
      <dgm:spPr/>
      <dgm:t>
        <a:bodyPr/>
        <a:lstStyle/>
        <a:p>
          <a:r>
            <a:rPr lang="ru-RU" sz="2000" b="1" dirty="0" smtClean="0"/>
            <a:t>Организационная поддержка инвесторов</a:t>
          </a:r>
          <a:endParaRPr lang="ru-RU" sz="2000" b="1" dirty="0"/>
        </a:p>
      </dgm:t>
    </dgm:pt>
    <dgm:pt modelId="{7DE4C4F1-01E2-4425-B4CA-5B671FBD3FFA}" type="parTrans" cxnId="{A5249A7D-ED89-404C-A767-85BF12816CD1}">
      <dgm:prSet/>
      <dgm:spPr/>
      <dgm:t>
        <a:bodyPr/>
        <a:lstStyle/>
        <a:p>
          <a:endParaRPr lang="ru-RU"/>
        </a:p>
      </dgm:t>
    </dgm:pt>
    <dgm:pt modelId="{8F0D5C64-95EE-42FD-B69C-65FA3AFA7890}" type="sibTrans" cxnId="{A5249A7D-ED89-404C-A767-85BF12816CD1}">
      <dgm:prSet/>
      <dgm:spPr/>
      <dgm:t>
        <a:bodyPr/>
        <a:lstStyle/>
        <a:p>
          <a:endParaRPr lang="ru-RU"/>
        </a:p>
      </dgm:t>
    </dgm:pt>
    <dgm:pt modelId="{F70A152B-218B-40C8-A554-CA20CB75AFDC}">
      <dgm:prSet phldrT="[Текст]"/>
      <dgm:spPr/>
      <dgm:t>
        <a:bodyPr/>
        <a:lstStyle/>
        <a:p>
          <a:r>
            <a:rPr lang="ru-RU" dirty="0" smtClean="0"/>
            <a:t>поиск инвестора</a:t>
          </a:r>
          <a:endParaRPr lang="ru-RU" dirty="0"/>
        </a:p>
      </dgm:t>
    </dgm:pt>
    <dgm:pt modelId="{C8EA2105-3E2A-4EE4-B645-5C638D5FA2F4}" type="parTrans" cxnId="{B7003FBA-4BCA-4CCF-9693-086F167BE171}">
      <dgm:prSet/>
      <dgm:spPr/>
      <dgm:t>
        <a:bodyPr/>
        <a:lstStyle/>
        <a:p>
          <a:endParaRPr lang="ru-RU"/>
        </a:p>
      </dgm:t>
    </dgm:pt>
    <dgm:pt modelId="{8B6D09EB-D62C-4CF2-8383-76C5F693A2C1}" type="sibTrans" cxnId="{B7003FBA-4BCA-4CCF-9693-086F167BE171}">
      <dgm:prSet/>
      <dgm:spPr/>
      <dgm:t>
        <a:bodyPr/>
        <a:lstStyle/>
        <a:p>
          <a:endParaRPr lang="ru-RU"/>
        </a:p>
      </dgm:t>
    </dgm:pt>
    <dgm:pt modelId="{8DA703AC-EEE8-4193-9F16-134B07C5DC8D}">
      <dgm:prSet custT="1"/>
      <dgm:spPr/>
      <dgm:t>
        <a:bodyPr/>
        <a:lstStyle/>
        <a:p>
          <a:r>
            <a:rPr lang="ru-RU" sz="1300" dirty="0" smtClean="0"/>
            <a:t>информирование по инфраструктурным организациям</a:t>
          </a:r>
          <a:endParaRPr lang="ru-RU" sz="1300" dirty="0"/>
        </a:p>
      </dgm:t>
    </dgm:pt>
    <dgm:pt modelId="{F1335309-F6B9-4C23-A1E4-B336EADE14CB}" type="parTrans" cxnId="{D7DAA925-318E-4022-979E-6C35F0416073}">
      <dgm:prSet/>
      <dgm:spPr/>
      <dgm:t>
        <a:bodyPr/>
        <a:lstStyle/>
        <a:p>
          <a:endParaRPr lang="ru-RU"/>
        </a:p>
      </dgm:t>
    </dgm:pt>
    <dgm:pt modelId="{16B8DCBB-FDE5-4309-A841-443D39E70DC5}" type="sibTrans" cxnId="{D7DAA925-318E-4022-979E-6C35F0416073}">
      <dgm:prSet/>
      <dgm:spPr/>
      <dgm:t>
        <a:bodyPr/>
        <a:lstStyle/>
        <a:p>
          <a:endParaRPr lang="ru-RU"/>
        </a:p>
      </dgm:t>
    </dgm:pt>
    <dgm:pt modelId="{9BF823B1-9D86-47C2-926A-33518B15BC1A}">
      <dgm:prSet custT="1"/>
      <dgm:spPr/>
      <dgm:t>
        <a:bodyPr/>
        <a:lstStyle/>
        <a:p>
          <a:r>
            <a:rPr lang="ru-RU" sz="1300" dirty="0" smtClean="0"/>
            <a:t>информирование по финансовым организациям</a:t>
          </a:r>
          <a:endParaRPr lang="ru-RU" sz="1300" dirty="0"/>
        </a:p>
      </dgm:t>
    </dgm:pt>
    <dgm:pt modelId="{45118DF6-F35B-44F8-AC0D-F712D9A34DD1}" type="parTrans" cxnId="{0EF486FC-73FB-4D7C-BDD0-3FB351113248}">
      <dgm:prSet/>
      <dgm:spPr/>
      <dgm:t>
        <a:bodyPr/>
        <a:lstStyle/>
        <a:p>
          <a:endParaRPr lang="ru-RU"/>
        </a:p>
      </dgm:t>
    </dgm:pt>
    <dgm:pt modelId="{902F0066-9A30-4539-B786-9591EE6FB068}" type="sibTrans" cxnId="{0EF486FC-73FB-4D7C-BDD0-3FB351113248}">
      <dgm:prSet/>
      <dgm:spPr/>
      <dgm:t>
        <a:bodyPr/>
        <a:lstStyle/>
        <a:p>
          <a:endParaRPr lang="ru-RU"/>
        </a:p>
      </dgm:t>
    </dgm:pt>
    <dgm:pt modelId="{4AE51178-43B0-4363-BFAA-D841A74BEE25}">
      <dgm:prSet phldrT="[Текст]"/>
      <dgm:spPr/>
      <dgm:t>
        <a:bodyPr/>
        <a:lstStyle/>
        <a:p>
          <a:r>
            <a:rPr lang="ru-RU" dirty="0" smtClean="0"/>
            <a:t>подбор инвестиционной площадки</a:t>
          </a:r>
          <a:endParaRPr lang="ru-RU" dirty="0"/>
        </a:p>
      </dgm:t>
    </dgm:pt>
    <dgm:pt modelId="{8D19D761-7BD3-4A89-ACEA-E03FE36A7106}" type="parTrans" cxnId="{D4B14A17-26BA-4D9B-A494-82C88F08227B}">
      <dgm:prSet/>
      <dgm:spPr/>
      <dgm:t>
        <a:bodyPr/>
        <a:lstStyle/>
        <a:p>
          <a:endParaRPr lang="ru-RU"/>
        </a:p>
      </dgm:t>
    </dgm:pt>
    <dgm:pt modelId="{E5AF79B0-F61E-4072-9C2F-29B29CBD0E43}" type="sibTrans" cxnId="{D4B14A17-26BA-4D9B-A494-82C88F08227B}">
      <dgm:prSet/>
      <dgm:spPr/>
      <dgm:t>
        <a:bodyPr/>
        <a:lstStyle/>
        <a:p>
          <a:endParaRPr lang="ru-RU"/>
        </a:p>
      </dgm:t>
    </dgm:pt>
    <dgm:pt modelId="{8E3DA5D0-1291-41FE-A5BB-ED691D599F81}">
      <dgm:prSet phldrT="[Текст]"/>
      <dgm:spPr/>
      <dgm:t>
        <a:bodyPr/>
        <a:lstStyle/>
        <a:p>
          <a:r>
            <a:rPr lang="ru-RU" dirty="0" smtClean="0"/>
            <a:t>продвижение проекта на выставках, форумах, конференциях, круглых столах</a:t>
          </a:r>
          <a:endParaRPr lang="ru-RU" dirty="0"/>
        </a:p>
      </dgm:t>
    </dgm:pt>
    <dgm:pt modelId="{3E7811CD-4456-4E9F-BB70-F21969D22CBC}" type="parTrans" cxnId="{DC5F7A6D-5A91-429F-80D4-9EBC379B3292}">
      <dgm:prSet/>
      <dgm:spPr/>
      <dgm:t>
        <a:bodyPr/>
        <a:lstStyle/>
        <a:p>
          <a:endParaRPr lang="ru-RU"/>
        </a:p>
      </dgm:t>
    </dgm:pt>
    <dgm:pt modelId="{B641D2FB-E549-417F-AA70-33CA2DD6CD64}" type="sibTrans" cxnId="{DC5F7A6D-5A91-429F-80D4-9EBC379B3292}">
      <dgm:prSet/>
      <dgm:spPr/>
      <dgm:t>
        <a:bodyPr/>
        <a:lstStyle/>
        <a:p>
          <a:endParaRPr lang="ru-RU"/>
        </a:p>
      </dgm:t>
    </dgm:pt>
    <dgm:pt modelId="{3A33507E-B810-437F-88F5-B0201FBF548E}">
      <dgm:prSet phldrT="[Текст]"/>
      <dgm:spPr/>
      <dgm:t>
        <a:bodyPr/>
        <a:lstStyle/>
        <a:p>
          <a:r>
            <a:rPr lang="ru-RU" dirty="0" smtClean="0"/>
            <a:t>организация переговоров по вопросам финансирования</a:t>
          </a:r>
          <a:endParaRPr lang="ru-RU" dirty="0"/>
        </a:p>
      </dgm:t>
    </dgm:pt>
    <dgm:pt modelId="{DA8A6493-D2E8-41D5-AF0B-CA40C490F876}" type="parTrans" cxnId="{874174C7-E472-4E44-B823-4F10BCEA8A73}">
      <dgm:prSet/>
      <dgm:spPr/>
      <dgm:t>
        <a:bodyPr/>
        <a:lstStyle/>
        <a:p>
          <a:endParaRPr lang="ru-RU"/>
        </a:p>
      </dgm:t>
    </dgm:pt>
    <dgm:pt modelId="{3645275C-4F37-4D0E-AE0E-76D39EA0DCBF}" type="sibTrans" cxnId="{874174C7-E472-4E44-B823-4F10BCEA8A73}">
      <dgm:prSet/>
      <dgm:spPr/>
      <dgm:t>
        <a:bodyPr/>
        <a:lstStyle/>
        <a:p>
          <a:endParaRPr lang="ru-RU"/>
        </a:p>
      </dgm:t>
    </dgm:pt>
    <dgm:pt modelId="{438454B7-FC2B-4F02-A3C2-48CDECF991FB}" type="pres">
      <dgm:prSet presAssocID="{2783D524-3ECF-4231-AEB6-12E0561FFCA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A01BA0-3DD3-423D-BB5F-F7FCE51EBBFD}" type="pres">
      <dgm:prSet presAssocID="{42274D9E-4609-45D7-9F99-F343A2E1B38F}" presName="circle1" presStyleLbl="node1" presStyleIdx="0" presStyleCnt="3"/>
      <dgm:spPr/>
      <dgm:t>
        <a:bodyPr/>
        <a:lstStyle/>
        <a:p>
          <a:endParaRPr lang="ru-RU"/>
        </a:p>
      </dgm:t>
    </dgm:pt>
    <dgm:pt modelId="{8A5C0952-3E07-415F-84A5-5559F293099C}" type="pres">
      <dgm:prSet presAssocID="{42274D9E-4609-45D7-9F99-F343A2E1B38F}" presName="space" presStyleCnt="0"/>
      <dgm:spPr/>
      <dgm:t>
        <a:bodyPr/>
        <a:lstStyle/>
        <a:p>
          <a:endParaRPr lang="ru-RU"/>
        </a:p>
      </dgm:t>
    </dgm:pt>
    <dgm:pt modelId="{76659DEA-AC28-4151-9FEB-C88E43303589}" type="pres">
      <dgm:prSet presAssocID="{42274D9E-4609-45D7-9F99-F343A2E1B38F}" presName="rect1" presStyleLbl="alignAcc1" presStyleIdx="0" presStyleCnt="3" custScaleY="100000" custLinFactNeighborX="-135"/>
      <dgm:spPr/>
      <dgm:t>
        <a:bodyPr/>
        <a:lstStyle/>
        <a:p>
          <a:endParaRPr lang="ru-RU"/>
        </a:p>
      </dgm:t>
    </dgm:pt>
    <dgm:pt modelId="{C67A8F74-F458-43EC-8188-4F59A649E1BB}" type="pres">
      <dgm:prSet presAssocID="{F25D334A-B465-4CD4-835E-89B0D696C83A}" presName="vertSpace2" presStyleLbl="node1" presStyleIdx="0" presStyleCnt="3"/>
      <dgm:spPr/>
      <dgm:t>
        <a:bodyPr/>
        <a:lstStyle/>
        <a:p>
          <a:endParaRPr lang="ru-RU"/>
        </a:p>
      </dgm:t>
    </dgm:pt>
    <dgm:pt modelId="{EE6BD722-BA40-47F8-A0E2-8E5FD51BCC5B}" type="pres">
      <dgm:prSet presAssocID="{F25D334A-B465-4CD4-835E-89B0D696C83A}" presName="circle2" presStyleLbl="node1" presStyleIdx="1" presStyleCnt="3"/>
      <dgm:spPr/>
      <dgm:t>
        <a:bodyPr/>
        <a:lstStyle/>
        <a:p>
          <a:endParaRPr lang="ru-RU"/>
        </a:p>
      </dgm:t>
    </dgm:pt>
    <dgm:pt modelId="{87635A36-1411-4893-9423-22FA6AB36F11}" type="pres">
      <dgm:prSet presAssocID="{F25D334A-B465-4CD4-835E-89B0D696C83A}" presName="rect2" presStyleLbl="alignAcc1" presStyleIdx="1" presStyleCnt="3" custScaleY="69036" custLinFactNeighborX="-32" custLinFactNeighborY="-3156"/>
      <dgm:spPr/>
      <dgm:t>
        <a:bodyPr/>
        <a:lstStyle/>
        <a:p>
          <a:endParaRPr lang="ru-RU"/>
        </a:p>
      </dgm:t>
    </dgm:pt>
    <dgm:pt modelId="{BF730905-AA1A-480C-A315-3B4F439E2176}" type="pres">
      <dgm:prSet presAssocID="{5F349394-C47A-445E-88F8-4143934AD1AA}" presName="vertSpace3" presStyleLbl="node1" presStyleIdx="1" presStyleCnt="3"/>
      <dgm:spPr/>
      <dgm:t>
        <a:bodyPr/>
        <a:lstStyle/>
        <a:p>
          <a:endParaRPr lang="ru-RU"/>
        </a:p>
      </dgm:t>
    </dgm:pt>
    <dgm:pt modelId="{4F6D2C8C-58EC-4156-B244-B968B6A92D84}" type="pres">
      <dgm:prSet presAssocID="{5F349394-C47A-445E-88F8-4143934AD1AA}" presName="circle3" presStyleLbl="node1" presStyleIdx="2" presStyleCnt="3"/>
      <dgm:spPr/>
      <dgm:t>
        <a:bodyPr/>
        <a:lstStyle/>
        <a:p>
          <a:endParaRPr lang="ru-RU"/>
        </a:p>
      </dgm:t>
    </dgm:pt>
    <dgm:pt modelId="{0052D521-1298-4CCE-89AC-8994C7053C63}" type="pres">
      <dgm:prSet presAssocID="{5F349394-C47A-445E-88F8-4143934AD1AA}" presName="rect3" presStyleLbl="alignAcc1" presStyleIdx="2" presStyleCnt="3" custScaleX="100000" custLinFactNeighborX="599" custLinFactNeighborY="-1170"/>
      <dgm:spPr/>
      <dgm:t>
        <a:bodyPr/>
        <a:lstStyle/>
        <a:p>
          <a:endParaRPr lang="ru-RU"/>
        </a:p>
      </dgm:t>
    </dgm:pt>
    <dgm:pt modelId="{9EFCEBB5-5448-4CF5-BAB7-3F9DC44C6962}" type="pres">
      <dgm:prSet presAssocID="{42274D9E-4609-45D7-9F99-F343A2E1B38F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09F95-B52D-425D-9C90-AD7943C72408}" type="pres">
      <dgm:prSet presAssocID="{42274D9E-4609-45D7-9F99-F343A2E1B38F}" presName="rect1ChTx" presStyleLbl="alignAcc1" presStyleIdx="2" presStyleCnt="3" custLinFactNeighborX="4040" custLinFactNeighborY="253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56A73-0156-4256-837D-D3A59E9C6404}" type="pres">
      <dgm:prSet presAssocID="{F25D334A-B465-4CD4-835E-89B0D696C83A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9A15BA-F1D6-444A-A59B-C48EA8F04F5E}" type="pres">
      <dgm:prSet presAssocID="{F25D334A-B465-4CD4-835E-89B0D696C83A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1ED284-E235-4E15-9A82-EA8E3AFD77BC}" type="pres">
      <dgm:prSet presAssocID="{5F349394-C47A-445E-88F8-4143934AD1AA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CD8296-5BE4-4317-A039-4ACCAB7012F5}" type="pres">
      <dgm:prSet presAssocID="{5F349394-C47A-445E-88F8-4143934AD1AA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A3F1AD-B9ED-4E0C-9422-0715177234DD}" type="presOf" srcId="{2C9C5D6B-5186-4C78-88C5-1889735E844A}" destId="{F49A15BA-F1D6-444A-A59B-C48EA8F04F5E}" srcOrd="0" destOrd="0" presId="urn:microsoft.com/office/officeart/2005/8/layout/target3"/>
    <dgm:cxn modelId="{125B70DC-60E6-4621-ACEB-D4EBA1CA4DC3}" srcId="{2783D524-3ECF-4231-AEB6-12E0561FFCA7}" destId="{42274D9E-4609-45D7-9F99-F343A2E1B38F}" srcOrd="0" destOrd="0" parTransId="{3334BF3D-1A69-4870-BE62-FA43DF2B0695}" sibTransId="{EA9C7564-F05B-419F-A0C1-FEAC50BF49AF}"/>
    <dgm:cxn modelId="{F51BAB02-77A9-4702-980A-9988D153A510}" type="presOf" srcId="{5F349394-C47A-445E-88F8-4143934AD1AA}" destId="{061ED284-E235-4E15-9A82-EA8E3AFD77BC}" srcOrd="1" destOrd="0" presId="urn:microsoft.com/office/officeart/2005/8/layout/target3"/>
    <dgm:cxn modelId="{46170EC7-3ED5-4417-A4E8-28E3A12C54EC}" type="presOf" srcId="{F70A152B-218B-40C8-A554-CA20CB75AFDC}" destId="{97CD8296-5BE4-4317-A039-4ACCAB7012F5}" srcOrd="0" destOrd="0" presId="urn:microsoft.com/office/officeart/2005/8/layout/target3"/>
    <dgm:cxn modelId="{CB4E215C-DBF8-43A3-A083-6B3B8DC5B690}" type="presOf" srcId="{42274D9E-4609-45D7-9F99-F343A2E1B38F}" destId="{9EFCEBB5-5448-4CF5-BAB7-3F9DC44C6962}" srcOrd="1" destOrd="0" presId="urn:microsoft.com/office/officeart/2005/8/layout/target3"/>
    <dgm:cxn modelId="{D4B14A17-26BA-4D9B-A494-82C88F08227B}" srcId="{F25D334A-B465-4CD4-835E-89B0D696C83A}" destId="{4AE51178-43B0-4363-BFAA-D841A74BEE25}" srcOrd="1" destOrd="0" parTransId="{8D19D761-7BD3-4A89-ACEA-E03FE36A7106}" sibTransId="{E5AF79B0-F61E-4072-9C2F-29B29CBD0E43}"/>
    <dgm:cxn modelId="{874174C7-E472-4E44-B823-4F10BCEA8A73}" srcId="{5F349394-C47A-445E-88F8-4143934AD1AA}" destId="{3A33507E-B810-437F-88F5-B0201FBF548E}" srcOrd="1" destOrd="0" parTransId="{DA8A6493-D2E8-41D5-AF0B-CA40C490F876}" sibTransId="{3645275C-4F37-4D0E-AE0E-76D39EA0DCBF}"/>
    <dgm:cxn modelId="{D354BD6B-B95D-467E-ACA3-58D5F5FE71F2}" srcId="{42274D9E-4609-45D7-9F99-F343A2E1B38F}" destId="{ACD9EE1C-EC66-43D1-9620-60F605BBCCEC}" srcOrd="0" destOrd="0" parTransId="{EF26EF8C-DC15-484B-9DB2-E60B704A1B05}" sibTransId="{25985818-6224-41B8-BF61-2F119D7308E2}"/>
    <dgm:cxn modelId="{D7DAA925-318E-4022-979E-6C35F0416073}" srcId="{42274D9E-4609-45D7-9F99-F343A2E1B38F}" destId="{8DA703AC-EEE8-4193-9F16-134B07C5DC8D}" srcOrd="1" destOrd="0" parTransId="{F1335309-F6B9-4C23-A1E4-B336EADE14CB}" sibTransId="{16B8DCBB-FDE5-4309-A841-443D39E70DC5}"/>
    <dgm:cxn modelId="{BCDC7CF1-24D3-44BE-B5C7-E62AD4FD8E4C}" type="presOf" srcId="{5F349394-C47A-445E-88F8-4143934AD1AA}" destId="{0052D521-1298-4CCE-89AC-8994C7053C63}" srcOrd="0" destOrd="0" presId="urn:microsoft.com/office/officeart/2005/8/layout/target3"/>
    <dgm:cxn modelId="{B7003FBA-4BCA-4CCF-9693-086F167BE171}" srcId="{5F349394-C47A-445E-88F8-4143934AD1AA}" destId="{F70A152B-218B-40C8-A554-CA20CB75AFDC}" srcOrd="0" destOrd="0" parTransId="{C8EA2105-3E2A-4EE4-B645-5C638D5FA2F4}" sibTransId="{8B6D09EB-D62C-4CF2-8383-76C5F693A2C1}"/>
    <dgm:cxn modelId="{9AB154EC-5704-4919-95AD-D8AF7AB6A1BB}" type="presOf" srcId="{42274D9E-4609-45D7-9F99-F343A2E1B38F}" destId="{76659DEA-AC28-4151-9FEB-C88E43303589}" srcOrd="0" destOrd="0" presId="urn:microsoft.com/office/officeart/2005/8/layout/target3"/>
    <dgm:cxn modelId="{A5249A7D-ED89-404C-A767-85BF12816CD1}" srcId="{2783D524-3ECF-4231-AEB6-12E0561FFCA7}" destId="{5F349394-C47A-445E-88F8-4143934AD1AA}" srcOrd="2" destOrd="0" parTransId="{7DE4C4F1-01E2-4425-B4CA-5B671FBD3FFA}" sibTransId="{8F0D5C64-95EE-42FD-B69C-65FA3AFA7890}"/>
    <dgm:cxn modelId="{525B1D99-5B22-493F-9444-46BE81370679}" type="presOf" srcId="{9BF823B1-9D86-47C2-926A-33518B15BC1A}" destId="{B2E09F95-B52D-425D-9C90-AD7943C72408}" srcOrd="0" destOrd="2" presId="urn:microsoft.com/office/officeart/2005/8/layout/target3"/>
    <dgm:cxn modelId="{B87AE95D-6D85-4478-AEF3-36EAEAA5D36C}" type="presOf" srcId="{2783D524-3ECF-4231-AEB6-12E0561FFCA7}" destId="{438454B7-FC2B-4F02-A3C2-48CDECF991FB}" srcOrd="0" destOrd="0" presId="urn:microsoft.com/office/officeart/2005/8/layout/target3"/>
    <dgm:cxn modelId="{07A48C83-8AC1-46AB-A4C7-35722B87C935}" type="presOf" srcId="{8DA703AC-EEE8-4193-9F16-134B07C5DC8D}" destId="{B2E09F95-B52D-425D-9C90-AD7943C72408}" srcOrd="0" destOrd="1" presId="urn:microsoft.com/office/officeart/2005/8/layout/target3"/>
    <dgm:cxn modelId="{805B0B3E-6E69-4B79-B4D6-0BAEC9020326}" srcId="{F25D334A-B465-4CD4-835E-89B0D696C83A}" destId="{2C9C5D6B-5186-4C78-88C5-1889735E844A}" srcOrd="0" destOrd="0" parTransId="{586DA0C9-90AC-4AC6-8B7E-2589389B5AC7}" sibTransId="{9CFCBA19-C00E-4221-A93C-9D42361CE467}"/>
    <dgm:cxn modelId="{8D4E22B3-2CA7-4F58-AC0D-53CB24F9CDFE}" type="presOf" srcId="{4AE51178-43B0-4363-BFAA-D841A74BEE25}" destId="{F49A15BA-F1D6-444A-A59B-C48EA8F04F5E}" srcOrd="0" destOrd="1" presId="urn:microsoft.com/office/officeart/2005/8/layout/target3"/>
    <dgm:cxn modelId="{E0C3B8F9-D56F-4B64-B7A9-4B942C1FB9BC}" type="presOf" srcId="{ACD9EE1C-EC66-43D1-9620-60F605BBCCEC}" destId="{B2E09F95-B52D-425D-9C90-AD7943C72408}" srcOrd="0" destOrd="0" presId="urn:microsoft.com/office/officeart/2005/8/layout/target3"/>
    <dgm:cxn modelId="{70BF7D9A-6CEB-4754-93C7-0CA2A06FCDF7}" type="presOf" srcId="{F25D334A-B465-4CD4-835E-89B0D696C83A}" destId="{A7B56A73-0156-4256-837D-D3A59E9C6404}" srcOrd="1" destOrd="0" presId="urn:microsoft.com/office/officeart/2005/8/layout/target3"/>
    <dgm:cxn modelId="{0EF486FC-73FB-4D7C-BDD0-3FB351113248}" srcId="{42274D9E-4609-45D7-9F99-F343A2E1B38F}" destId="{9BF823B1-9D86-47C2-926A-33518B15BC1A}" srcOrd="2" destOrd="0" parTransId="{45118DF6-F35B-44F8-AC0D-F712D9A34DD1}" sibTransId="{902F0066-9A30-4539-B786-9591EE6FB068}"/>
    <dgm:cxn modelId="{F3B4F8A0-9AC4-492A-B1A8-E6AD843BC0D7}" type="presOf" srcId="{F25D334A-B465-4CD4-835E-89B0D696C83A}" destId="{87635A36-1411-4893-9423-22FA6AB36F11}" srcOrd="0" destOrd="0" presId="urn:microsoft.com/office/officeart/2005/8/layout/target3"/>
    <dgm:cxn modelId="{DC5F7A6D-5A91-429F-80D4-9EBC379B3292}" srcId="{5F349394-C47A-445E-88F8-4143934AD1AA}" destId="{8E3DA5D0-1291-41FE-A5BB-ED691D599F81}" srcOrd="2" destOrd="0" parTransId="{3E7811CD-4456-4E9F-BB70-F21969D22CBC}" sibTransId="{B641D2FB-E549-417F-AA70-33CA2DD6CD64}"/>
    <dgm:cxn modelId="{A1F42A85-88A1-41BB-AE5F-181D45EF61A5}" type="presOf" srcId="{8E3DA5D0-1291-41FE-A5BB-ED691D599F81}" destId="{97CD8296-5BE4-4317-A039-4ACCAB7012F5}" srcOrd="0" destOrd="2" presId="urn:microsoft.com/office/officeart/2005/8/layout/target3"/>
    <dgm:cxn modelId="{A277B5E8-E7B8-403B-A65F-A03899590145}" type="presOf" srcId="{3A33507E-B810-437F-88F5-B0201FBF548E}" destId="{97CD8296-5BE4-4317-A039-4ACCAB7012F5}" srcOrd="0" destOrd="1" presId="urn:microsoft.com/office/officeart/2005/8/layout/target3"/>
    <dgm:cxn modelId="{8E910DC2-4DDA-4228-913B-CFBFAC5803DD}" srcId="{2783D524-3ECF-4231-AEB6-12E0561FFCA7}" destId="{F25D334A-B465-4CD4-835E-89B0D696C83A}" srcOrd="1" destOrd="0" parTransId="{7281DCF5-1B96-4309-9AA0-58CB15B4997F}" sibTransId="{9A8BD687-D43C-4D38-96B4-C1B6693EF980}"/>
    <dgm:cxn modelId="{C0912B14-10E6-4814-B7D7-BBCE4088F1B8}" type="presParOf" srcId="{438454B7-FC2B-4F02-A3C2-48CDECF991FB}" destId="{7EA01BA0-3DD3-423D-BB5F-F7FCE51EBBFD}" srcOrd="0" destOrd="0" presId="urn:microsoft.com/office/officeart/2005/8/layout/target3"/>
    <dgm:cxn modelId="{74D96399-BC53-455C-85D0-73F73EBA8C27}" type="presParOf" srcId="{438454B7-FC2B-4F02-A3C2-48CDECF991FB}" destId="{8A5C0952-3E07-415F-84A5-5559F293099C}" srcOrd="1" destOrd="0" presId="urn:microsoft.com/office/officeart/2005/8/layout/target3"/>
    <dgm:cxn modelId="{055DAB19-DC99-45E7-B4C7-47E32E794DCD}" type="presParOf" srcId="{438454B7-FC2B-4F02-A3C2-48CDECF991FB}" destId="{76659DEA-AC28-4151-9FEB-C88E43303589}" srcOrd="2" destOrd="0" presId="urn:microsoft.com/office/officeart/2005/8/layout/target3"/>
    <dgm:cxn modelId="{CDA10CEC-FC1C-4AC5-8FF4-B9112576B159}" type="presParOf" srcId="{438454B7-FC2B-4F02-A3C2-48CDECF991FB}" destId="{C67A8F74-F458-43EC-8188-4F59A649E1BB}" srcOrd="3" destOrd="0" presId="urn:microsoft.com/office/officeart/2005/8/layout/target3"/>
    <dgm:cxn modelId="{7497B90F-524F-41BF-ADB6-DB71E093257C}" type="presParOf" srcId="{438454B7-FC2B-4F02-A3C2-48CDECF991FB}" destId="{EE6BD722-BA40-47F8-A0E2-8E5FD51BCC5B}" srcOrd="4" destOrd="0" presId="urn:microsoft.com/office/officeart/2005/8/layout/target3"/>
    <dgm:cxn modelId="{CAED326D-CEF3-4B57-9858-FFBB3E3B76DA}" type="presParOf" srcId="{438454B7-FC2B-4F02-A3C2-48CDECF991FB}" destId="{87635A36-1411-4893-9423-22FA6AB36F11}" srcOrd="5" destOrd="0" presId="urn:microsoft.com/office/officeart/2005/8/layout/target3"/>
    <dgm:cxn modelId="{36A41369-C73F-43B7-ABEC-C40EFE00333E}" type="presParOf" srcId="{438454B7-FC2B-4F02-A3C2-48CDECF991FB}" destId="{BF730905-AA1A-480C-A315-3B4F439E2176}" srcOrd="6" destOrd="0" presId="urn:microsoft.com/office/officeart/2005/8/layout/target3"/>
    <dgm:cxn modelId="{43DBCA3B-ABFD-4862-87CE-AB0EDAB72BCE}" type="presParOf" srcId="{438454B7-FC2B-4F02-A3C2-48CDECF991FB}" destId="{4F6D2C8C-58EC-4156-B244-B968B6A92D84}" srcOrd="7" destOrd="0" presId="urn:microsoft.com/office/officeart/2005/8/layout/target3"/>
    <dgm:cxn modelId="{A6B296A4-47F9-45C8-ACBE-6BAEDBB91E0D}" type="presParOf" srcId="{438454B7-FC2B-4F02-A3C2-48CDECF991FB}" destId="{0052D521-1298-4CCE-89AC-8994C7053C63}" srcOrd="8" destOrd="0" presId="urn:microsoft.com/office/officeart/2005/8/layout/target3"/>
    <dgm:cxn modelId="{173DDC90-7C73-4CB7-86CB-3CB0FEF1D2E5}" type="presParOf" srcId="{438454B7-FC2B-4F02-A3C2-48CDECF991FB}" destId="{9EFCEBB5-5448-4CF5-BAB7-3F9DC44C6962}" srcOrd="9" destOrd="0" presId="urn:microsoft.com/office/officeart/2005/8/layout/target3"/>
    <dgm:cxn modelId="{D90F0495-4B5D-411E-A3DC-6083FC18BDF5}" type="presParOf" srcId="{438454B7-FC2B-4F02-A3C2-48CDECF991FB}" destId="{B2E09F95-B52D-425D-9C90-AD7943C72408}" srcOrd="10" destOrd="0" presId="urn:microsoft.com/office/officeart/2005/8/layout/target3"/>
    <dgm:cxn modelId="{EDAB91FB-7A85-425D-8E24-AFF40D0BED6A}" type="presParOf" srcId="{438454B7-FC2B-4F02-A3C2-48CDECF991FB}" destId="{A7B56A73-0156-4256-837D-D3A59E9C6404}" srcOrd="11" destOrd="0" presId="urn:microsoft.com/office/officeart/2005/8/layout/target3"/>
    <dgm:cxn modelId="{D8CB3959-7B59-41BD-8159-A1B0BB5DFEEA}" type="presParOf" srcId="{438454B7-FC2B-4F02-A3C2-48CDECF991FB}" destId="{F49A15BA-F1D6-444A-A59B-C48EA8F04F5E}" srcOrd="12" destOrd="0" presId="urn:microsoft.com/office/officeart/2005/8/layout/target3"/>
    <dgm:cxn modelId="{FB142188-4C23-400B-803F-250A0BBAA76C}" type="presParOf" srcId="{438454B7-FC2B-4F02-A3C2-48CDECF991FB}" destId="{061ED284-E235-4E15-9A82-EA8E3AFD77BC}" srcOrd="13" destOrd="0" presId="urn:microsoft.com/office/officeart/2005/8/layout/target3"/>
    <dgm:cxn modelId="{14B0B8B5-BB56-48B7-9E56-D22BDD09D8CE}" type="presParOf" srcId="{438454B7-FC2B-4F02-A3C2-48CDECF991FB}" destId="{97CD8296-5BE4-4317-A039-4ACCAB7012F5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D3F955-3BCF-489E-B9FB-09603C46557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74D06A73-B447-4686-A86C-F0E92C8F83DE}">
      <dgm:prSet phldrT="[Текст]" custT="1"/>
      <dgm:spPr/>
      <dgm:t>
        <a:bodyPr/>
        <a:lstStyle/>
        <a:p>
          <a:r>
            <a:rPr lang="ru-RU" sz="1100" b="1" dirty="0" smtClean="0"/>
            <a:t>Обращение инвестора/инициатора проекта</a:t>
          </a:r>
          <a:endParaRPr lang="ru-RU" sz="1100" b="1" dirty="0"/>
        </a:p>
      </dgm:t>
    </dgm:pt>
    <dgm:pt modelId="{4CF02FB8-410B-42D7-81A6-CBCEC4A8FF4B}" type="parTrans" cxnId="{220CFCC7-33B2-4826-8AF3-3001CD5E2E56}">
      <dgm:prSet/>
      <dgm:spPr/>
      <dgm:t>
        <a:bodyPr/>
        <a:lstStyle/>
        <a:p>
          <a:endParaRPr lang="ru-RU"/>
        </a:p>
      </dgm:t>
    </dgm:pt>
    <dgm:pt modelId="{BDCADF61-E0BE-4942-9690-70E8A44F4FC0}" type="sibTrans" cxnId="{220CFCC7-33B2-4826-8AF3-3001CD5E2E56}">
      <dgm:prSet/>
      <dgm:spPr/>
      <dgm:t>
        <a:bodyPr/>
        <a:lstStyle/>
        <a:p>
          <a:endParaRPr lang="ru-RU"/>
        </a:p>
      </dgm:t>
    </dgm:pt>
    <dgm:pt modelId="{1930FA20-493C-4132-B1CC-5928C3EFC5AD}">
      <dgm:prSet phldrT="[Текст]" custT="1"/>
      <dgm:spPr/>
      <dgm:t>
        <a:bodyPr/>
        <a:lstStyle/>
        <a:p>
          <a:r>
            <a:rPr lang="ru-RU" sz="1100" b="1" dirty="0" smtClean="0"/>
            <a:t>Определение требований/потребностей инвестора/инициатора проекта</a:t>
          </a:r>
          <a:endParaRPr lang="ru-RU" sz="1100" b="1" dirty="0"/>
        </a:p>
      </dgm:t>
    </dgm:pt>
    <dgm:pt modelId="{06C431C1-188B-4C9A-B8B6-23B9013D8261}" type="parTrans" cxnId="{BC9BC49F-03AA-4002-A760-7E6E621B7E6E}">
      <dgm:prSet/>
      <dgm:spPr/>
      <dgm:t>
        <a:bodyPr/>
        <a:lstStyle/>
        <a:p>
          <a:endParaRPr lang="ru-RU"/>
        </a:p>
      </dgm:t>
    </dgm:pt>
    <dgm:pt modelId="{D43CCE63-6DDF-4441-B873-8C7DA7105056}" type="sibTrans" cxnId="{BC9BC49F-03AA-4002-A760-7E6E621B7E6E}">
      <dgm:prSet/>
      <dgm:spPr/>
      <dgm:t>
        <a:bodyPr/>
        <a:lstStyle/>
        <a:p>
          <a:endParaRPr lang="ru-RU"/>
        </a:p>
      </dgm:t>
    </dgm:pt>
    <dgm:pt modelId="{1266C118-BDA5-45B3-8312-8988AA8327D8}">
      <dgm:prSet phldrT="[Текст]" custT="1"/>
      <dgm:spPr/>
      <dgm:t>
        <a:bodyPr/>
        <a:lstStyle/>
        <a:p>
          <a:r>
            <a:rPr lang="ru-RU" sz="1200" b="1" dirty="0" smtClean="0"/>
            <a:t>Подписание соглашения</a:t>
          </a:r>
          <a:endParaRPr lang="ru-RU" sz="1200" b="1" dirty="0"/>
        </a:p>
      </dgm:t>
    </dgm:pt>
    <dgm:pt modelId="{88282B5F-21EF-47C3-9004-475C84D8FEA5}" type="parTrans" cxnId="{CB323078-069F-46A0-986E-C4693BF9FB1B}">
      <dgm:prSet/>
      <dgm:spPr/>
      <dgm:t>
        <a:bodyPr/>
        <a:lstStyle/>
        <a:p>
          <a:endParaRPr lang="ru-RU"/>
        </a:p>
      </dgm:t>
    </dgm:pt>
    <dgm:pt modelId="{46B57965-F08F-45BE-8BFC-5F82A358F120}" type="sibTrans" cxnId="{CB323078-069F-46A0-986E-C4693BF9FB1B}">
      <dgm:prSet/>
      <dgm:spPr/>
      <dgm:t>
        <a:bodyPr/>
        <a:lstStyle/>
        <a:p>
          <a:endParaRPr lang="ru-RU"/>
        </a:p>
      </dgm:t>
    </dgm:pt>
    <dgm:pt modelId="{2D2BEAB7-EBA0-46DC-9392-A6EB84327CF1}">
      <dgm:prSet phldrT="[Текст]" custT="1"/>
      <dgm:spPr/>
      <dgm:t>
        <a:bodyPr/>
        <a:lstStyle/>
        <a:p>
          <a:r>
            <a:rPr lang="ru-RU" sz="1200" b="1" dirty="0" smtClean="0"/>
            <a:t>Запуск проекта</a:t>
          </a:r>
          <a:endParaRPr lang="ru-RU" sz="1200" b="1" dirty="0"/>
        </a:p>
      </dgm:t>
    </dgm:pt>
    <dgm:pt modelId="{B5B0629E-D226-4455-B811-05DB0E7F9E0F}" type="parTrans" cxnId="{97C51262-6948-42E8-A93E-9D3F810AE4DB}">
      <dgm:prSet/>
      <dgm:spPr/>
      <dgm:t>
        <a:bodyPr/>
        <a:lstStyle/>
        <a:p>
          <a:endParaRPr lang="ru-RU"/>
        </a:p>
      </dgm:t>
    </dgm:pt>
    <dgm:pt modelId="{88562680-29B8-4FC8-9E1D-4D8DF74AAE4A}" type="sibTrans" cxnId="{97C51262-6948-42E8-A93E-9D3F810AE4DB}">
      <dgm:prSet/>
      <dgm:spPr/>
      <dgm:t>
        <a:bodyPr/>
        <a:lstStyle/>
        <a:p>
          <a:endParaRPr lang="ru-RU"/>
        </a:p>
      </dgm:t>
    </dgm:pt>
    <dgm:pt modelId="{6060AEEC-0E81-4F99-8A49-79521AFE9E4A}">
      <dgm:prSet phldrT="[Текст]" custT="1"/>
      <dgm:spPr/>
      <dgm:t>
        <a:bodyPr/>
        <a:lstStyle/>
        <a:p>
          <a:r>
            <a:rPr lang="ru-RU" sz="1100" b="1" dirty="0" smtClean="0"/>
            <a:t>Сопровождение проекта</a:t>
          </a:r>
          <a:endParaRPr lang="ru-RU" sz="1100" b="1" dirty="0"/>
        </a:p>
      </dgm:t>
    </dgm:pt>
    <dgm:pt modelId="{A99572BF-7327-417F-9A27-41AF76575913}" type="parTrans" cxnId="{C0F9F8B7-65AA-4B22-BC82-9D76A5330AA8}">
      <dgm:prSet/>
      <dgm:spPr/>
      <dgm:t>
        <a:bodyPr/>
        <a:lstStyle/>
        <a:p>
          <a:endParaRPr lang="ru-RU"/>
        </a:p>
      </dgm:t>
    </dgm:pt>
    <dgm:pt modelId="{04B6FA71-707E-4197-B4D1-1721EC1002B8}" type="sibTrans" cxnId="{C0F9F8B7-65AA-4B22-BC82-9D76A5330AA8}">
      <dgm:prSet/>
      <dgm:spPr/>
      <dgm:t>
        <a:bodyPr/>
        <a:lstStyle/>
        <a:p>
          <a:endParaRPr lang="ru-RU"/>
        </a:p>
      </dgm:t>
    </dgm:pt>
    <dgm:pt modelId="{CD05A4C2-161E-446E-A6A5-6E1A5517FB16}" type="pres">
      <dgm:prSet presAssocID="{3ED3F955-3BCF-489E-B9FB-09603C465572}" presName="CompostProcess" presStyleCnt="0">
        <dgm:presLayoutVars>
          <dgm:dir/>
          <dgm:resizeHandles val="exact"/>
        </dgm:presLayoutVars>
      </dgm:prSet>
      <dgm:spPr/>
    </dgm:pt>
    <dgm:pt modelId="{44968A2F-1F6F-4A46-8035-6701CDFCCC7D}" type="pres">
      <dgm:prSet presAssocID="{3ED3F955-3BCF-489E-B9FB-09603C465572}" presName="arrow" presStyleLbl="bgShp" presStyleIdx="0" presStyleCnt="1"/>
      <dgm:spPr/>
    </dgm:pt>
    <dgm:pt modelId="{BB86623D-74E5-4E67-91CB-818F1C3F9DD7}" type="pres">
      <dgm:prSet presAssocID="{3ED3F955-3BCF-489E-B9FB-09603C465572}" presName="linearProcess" presStyleCnt="0"/>
      <dgm:spPr/>
    </dgm:pt>
    <dgm:pt modelId="{9946B43A-D196-41DA-92F3-5EA7A686BDD4}" type="pres">
      <dgm:prSet presAssocID="{74D06A73-B447-4686-A86C-F0E92C8F83DE}" presName="textNode" presStyleLbl="node1" presStyleIdx="0" presStyleCnt="5" custScaleX="177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9F5B64-AE94-4962-BE98-B21DA5E3F253}" type="pres">
      <dgm:prSet presAssocID="{BDCADF61-E0BE-4942-9690-70E8A44F4FC0}" presName="sibTrans" presStyleCnt="0"/>
      <dgm:spPr/>
    </dgm:pt>
    <dgm:pt modelId="{DCCC7216-5D18-4465-AF08-57EE1BF2B27B}" type="pres">
      <dgm:prSet presAssocID="{1930FA20-493C-4132-B1CC-5928C3EFC5AD}" presName="textNode" presStyleLbl="node1" presStyleIdx="1" presStyleCnt="5" custScaleX="202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050DBD-C7E4-4540-8D8C-05FEFEDE004B}" type="pres">
      <dgm:prSet presAssocID="{D43CCE63-6DDF-4441-B873-8C7DA7105056}" presName="sibTrans" presStyleCnt="0"/>
      <dgm:spPr/>
    </dgm:pt>
    <dgm:pt modelId="{8C04613F-197D-40C5-A852-366D416B1195}" type="pres">
      <dgm:prSet presAssocID="{1266C118-BDA5-45B3-8312-8988AA8327D8}" presName="textNode" presStyleLbl="node1" presStyleIdx="2" presStyleCnt="5" custScaleX="108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054943-175C-4901-ADA1-9AF9341FE47B}" type="pres">
      <dgm:prSet presAssocID="{46B57965-F08F-45BE-8BFC-5F82A358F120}" presName="sibTrans" presStyleCnt="0"/>
      <dgm:spPr/>
    </dgm:pt>
    <dgm:pt modelId="{2E0903A5-9718-47B7-9924-5059FCE20EEC}" type="pres">
      <dgm:prSet presAssocID="{6060AEEC-0E81-4F99-8A49-79521AFE9E4A}" presName="textNode" presStyleLbl="node1" presStyleIdx="3" presStyleCnt="5" custScaleX="139359" custLinFactNeighborX="-7228" custLinFactNeighborY="-1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164D20-8765-4B07-9AFF-3D8F49A3F3C1}" type="pres">
      <dgm:prSet presAssocID="{04B6FA71-707E-4197-B4D1-1721EC1002B8}" presName="sibTrans" presStyleCnt="0"/>
      <dgm:spPr/>
    </dgm:pt>
    <dgm:pt modelId="{08A0A3D6-6C31-4BE0-B8FD-7BFAE8602A65}" type="pres">
      <dgm:prSet presAssocID="{2D2BEAB7-EBA0-46DC-9392-A6EB84327CF1}" presName="textNode" presStyleLbl="node1" presStyleIdx="4" presStyleCnt="5" custScaleX="110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9BC49F-03AA-4002-A760-7E6E621B7E6E}" srcId="{3ED3F955-3BCF-489E-B9FB-09603C465572}" destId="{1930FA20-493C-4132-B1CC-5928C3EFC5AD}" srcOrd="1" destOrd="0" parTransId="{06C431C1-188B-4C9A-B8B6-23B9013D8261}" sibTransId="{D43CCE63-6DDF-4441-B873-8C7DA7105056}"/>
    <dgm:cxn modelId="{C0F9F8B7-65AA-4B22-BC82-9D76A5330AA8}" srcId="{3ED3F955-3BCF-489E-B9FB-09603C465572}" destId="{6060AEEC-0E81-4F99-8A49-79521AFE9E4A}" srcOrd="3" destOrd="0" parTransId="{A99572BF-7327-417F-9A27-41AF76575913}" sibTransId="{04B6FA71-707E-4197-B4D1-1721EC1002B8}"/>
    <dgm:cxn modelId="{CD1951D3-5DF3-4947-A0A4-0C42532ADF6A}" type="presOf" srcId="{74D06A73-B447-4686-A86C-F0E92C8F83DE}" destId="{9946B43A-D196-41DA-92F3-5EA7A686BDD4}" srcOrd="0" destOrd="0" presId="urn:microsoft.com/office/officeart/2005/8/layout/hProcess9"/>
    <dgm:cxn modelId="{77B50EBA-480E-4736-84C9-1FA52B8DB661}" type="presOf" srcId="{2D2BEAB7-EBA0-46DC-9392-A6EB84327CF1}" destId="{08A0A3D6-6C31-4BE0-B8FD-7BFAE8602A65}" srcOrd="0" destOrd="0" presId="urn:microsoft.com/office/officeart/2005/8/layout/hProcess9"/>
    <dgm:cxn modelId="{D8A1648C-B53E-4C7C-8235-804F43B4B954}" type="presOf" srcId="{6060AEEC-0E81-4F99-8A49-79521AFE9E4A}" destId="{2E0903A5-9718-47B7-9924-5059FCE20EEC}" srcOrd="0" destOrd="0" presId="urn:microsoft.com/office/officeart/2005/8/layout/hProcess9"/>
    <dgm:cxn modelId="{FCCC37A6-25CB-4893-A999-3A92381D0868}" type="presOf" srcId="{1930FA20-493C-4132-B1CC-5928C3EFC5AD}" destId="{DCCC7216-5D18-4465-AF08-57EE1BF2B27B}" srcOrd="0" destOrd="0" presId="urn:microsoft.com/office/officeart/2005/8/layout/hProcess9"/>
    <dgm:cxn modelId="{CB323078-069F-46A0-986E-C4693BF9FB1B}" srcId="{3ED3F955-3BCF-489E-B9FB-09603C465572}" destId="{1266C118-BDA5-45B3-8312-8988AA8327D8}" srcOrd="2" destOrd="0" parTransId="{88282B5F-21EF-47C3-9004-475C84D8FEA5}" sibTransId="{46B57965-F08F-45BE-8BFC-5F82A358F120}"/>
    <dgm:cxn modelId="{55749D22-76AC-4B96-A5FE-846286F9D34D}" type="presOf" srcId="{1266C118-BDA5-45B3-8312-8988AA8327D8}" destId="{8C04613F-197D-40C5-A852-366D416B1195}" srcOrd="0" destOrd="0" presId="urn:microsoft.com/office/officeart/2005/8/layout/hProcess9"/>
    <dgm:cxn modelId="{4DD0D2E0-EA33-4758-9D01-AA60C8BF42C9}" type="presOf" srcId="{3ED3F955-3BCF-489E-B9FB-09603C465572}" destId="{CD05A4C2-161E-446E-A6A5-6E1A5517FB16}" srcOrd="0" destOrd="0" presId="urn:microsoft.com/office/officeart/2005/8/layout/hProcess9"/>
    <dgm:cxn modelId="{97C51262-6948-42E8-A93E-9D3F810AE4DB}" srcId="{3ED3F955-3BCF-489E-B9FB-09603C465572}" destId="{2D2BEAB7-EBA0-46DC-9392-A6EB84327CF1}" srcOrd="4" destOrd="0" parTransId="{B5B0629E-D226-4455-B811-05DB0E7F9E0F}" sibTransId="{88562680-29B8-4FC8-9E1D-4D8DF74AAE4A}"/>
    <dgm:cxn modelId="{220CFCC7-33B2-4826-8AF3-3001CD5E2E56}" srcId="{3ED3F955-3BCF-489E-B9FB-09603C465572}" destId="{74D06A73-B447-4686-A86C-F0E92C8F83DE}" srcOrd="0" destOrd="0" parTransId="{4CF02FB8-410B-42D7-81A6-CBCEC4A8FF4B}" sibTransId="{BDCADF61-E0BE-4942-9690-70E8A44F4FC0}"/>
    <dgm:cxn modelId="{723DA612-A9A6-4E4E-934B-35746553D7C8}" type="presParOf" srcId="{CD05A4C2-161E-446E-A6A5-6E1A5517FB16}" destId="{44968A2F-1F6F-4A46-8035-6701CDFCCC7D}" srcOrd="0" destOrd="0" presId="urn:microsoft.com/office/officeart/2005/8/layout/hProcess9"/>
    <dgm:cxn modelId="{81E7042B-B816-4229-8A74-F96D3C1E98AF}" type="presParOf" srcId="{CD05A4C2-161E-446E-A6A5-6E1A5517FB16}" destId="{BB86623D-74E5-4E67-91CB-818F1C3F9DD7}" srcOrd="1" destOrd="0" presId="urn:microsoft.com/office/officeart/2005/8/layout/hProcess9"/>
    <dgm:cxn modelId="{EE695B92-BCBE-44B0-AECB-1C1BABD66AEE}" type="presParOf" srcId="{BB86623D-74E5-4E67-91CB-818F1C3F9DD7}" destId="{9946B43A-D196-41DA-92F3-5EA7A686BDD4}" srcOrd="0" destOrd="0" presId="urn:microsoft.com/office/officeart/2005/8/layout/hProcess9"/>
    <dgm:cxn modelId="{E376851B-A963-4F01-BA33-879D45CDB06C}" type="presParOf" srcId="{BB86623D-74E5-4E67-91CB-818F1C3F9DD7}" destId="{F29F5B64-AE94-4962-BE98-B21DA5E3F253}" srcOrd="1" destOrd="0" presId="urn:microsoft.com/office/officeart/2005/8/layout/hProcess9"/>
    <dgm:cxn modelId="{F502687D-BC15-490F-8812-B01C84963384}" type="presParOf" srcId="{BB86623D-74E5-4E67-91CB-818F1C3F9DD7}" destId="{DCCC7216-5D18-4465-AF08-57EE1BF2B27B}" srcOrd="2" destOrd="0" presId="urn:microsoft.com/office/officeart/2005/8/layout/hProcess9"/>
    <dgm:cxn modelId="{4BC4C364-C89A-45C1-AB58-1E25F39B498C}" type="presParOf" srcId="{BB86623D-74E5-4E67-91CB-818F1C3F9DD7}" destId="{7C050DBD-C7E4-4540-8D8C-05FEFEDE004B}" srcOrd="3" destOrd="0" presId="urn:microsoft.com/office/officeart/2005/8/layout/hProcess9"/>
    <dgm:cxn modelId="{F21002F9-0876-4FDC-9117-AF400A40FE24}" type="presParOf" srcId="{BB86623D-74E5-4E67-91CB-818F1C3F9DD7}" destId="{8C04613F-197D-40C5-A852-366D416B1195}" srcOrd="4" destOrd="0" presId="urn:microsoft.com/office/officeart/2005/8/layout/hProcess9"/>
    <dgm:cxn modelId="{C776A571-03FE-4C86-B3C1-4FAC8EBDD256}" type="presParOf" srcId="{BB86623D-74E5-4E67-91CB-818F1C3F9DD7}" destId="{AD054943-175C-4901-ADA1-9AF9341FE47B}" srcOrd="5" destOrd="0" presId="urn:microsoft.com/office/officeart/2005/8/layout/hProcess9"/>
    <dgm:cxn modelId="{DF069F99-81F3-4541-9711-70BA0DD014AC}" type="presParOf" srcId="{BB86623D-74E5-4E67-91CB-818F1C3F9DD7}" destId="{2E0903A5-9718-47B7-9924-5059FCE20EEC}" srcOrd="6" destOrd="0" presId="urn:microsoft.com/office/officeart/2005/8/layout/hProcess9"/>
    <dgm:cxn modelId="{B4539DF8-FEA1-44FD-891A-B54B896EA36E}" type="presParOf" srcId="{BB86623D-74E5-4E67-91CB-818F1C3F9DD7}" destId="{4E164D20-8765-4B07-9AFF-3D8F49A3F3C1}" srcOrd="7" destOrd="0" presId="urn:microsoft.com/office/officeart/2005/8/layout/hProcess9"/>
    <dgm:cxn modelId="{FE8FE216-5B30-42CE-A864-C7AAD3109D28}" type="presParOf" srcId="{BB86623D-74E5-4E67-91CB-818F1C3F9DD7}" destId="{08A0A3D6-6C31-4BE0-B8FD-7BFAE8602A6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A01BA0-3DD3-423D-BB5F-F7FCE51EBBFD}">
      <dsp:nvSpPr>
        <dsp:cNvPr id="0" name=""/>
        <dsp:cNvSpPr/>
      </dsp:nvSpPr>
      <dsp:spPr>
        <a:xfrm>
          <a:off x="0" y="0"/>
          <a:ext cx="4320479" cy="432047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659DEA-AC28-4151-9FEB-C88E43303589}">
      <dsp:nvSpPr>
        <dsp:cNvPr id="0" name=""/>
        <dsp:cNvSpPr/>
      </dsp:nvSpPr>
      <dsp:spPr>
        <a:xfrm>
          <a:off x="2152171" y="0"/>
          <a:ext cx="5976664" cy="43204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Информационная поддержка инвестора</a:t>
          </a:r>
          <a:endParaRPr lang="ru-RU" sz="2000" b="1" kern="1200" dirty="0"/>
        </a:p>
      </dsp:txBody>
      <dsp:txXfrm>
        <a:off x="2152171" y="0"/>
        <a:ext cx="2988332" cy="1296146"/>
      </dsp:txXfrm>
    </dsp:sp>
    <dsp:sp modelId="{EE6BD722-BA40-47F8-A0E2-8E5FD51BCC5B}">
      <dsp:nvSpPr>
        <dsp:cNvPr id="0" name=""/>
        <dsp:cNvSpPr/>
      </dsp:nvSpPr>
      <dsp:spPr>
        <a:xfrm>
          <a:off x="756085" y="1296146"/>
          <a:ext cx="2808308" cy="280830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635A36-1411-4893-9423-22FA6AB36F11}">
      <dsp:nvSpPr>
        <dsp:cNvPr id="0" name=""/>
        <dsp:cNvSpPr/>
      </dsp:nvSpPr>
      <dsp:spPr>
        <a:xfrm>
          <a:off x="2158326" y="1642298"/>
          <a:ext cx="5976664" cy="19387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53123"/>
              <a:satOff val="-2196"/>
              <a:lumOff val="128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Консультационная поддержка инвесторов</a:t>
          </a:r>
          <a:endParaRPr lang="ru-RU" sz="2000" b="1" kern="1200" dirty="0"/>
        </a:p>
      </dsp:txBody>
      <dsp:txXfrm>
        <a:off x="2158326" y="1642298"/>
        <a:ext cx="2988332" cy="894804"/>
      </dsp:txXfrm>
    </dsp:sp>
    <dsp:sp modelId="{4F6D2C8C-58EC-4156-B244-B968B6A92D84}">
      <dsp:nvSpPr>
        <dsp:cNvPr id="0" name=""/>
        <dsp:cNvSpPr/>
      </dsp:nvSpPr>
      <dsp:spPr>
        <a:xfrm>
          <a:off x="1512168" y="2592288"/>
          <a:ext cx="1296142" cy="129614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2D521-1298-4CCE-89AC-8994C7053C63}">
      <dsp:nvSpPr>
        <dsp:cNvPr id="0" name=""/>
        <dsp:cNvSpPr/>
      </dsp:nvSpPr>
      <dsp:spPr>
        <a:xfrm>
          <a:off x="2160239" y="2577123"/>
          <a:ext cx="5976664" cy="12961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Организационная поддержка инвесторов</a:t>
          </a:r>
          <a:endParaRPr lang="ru-RU" sz="2000" b="1" kern="1200" dirty="0"/>
        </a:p>
      </dsp:txBody>
      <dsp:txXfrm>
        <a:off x="2160239" y="2577123"/>
        <a:ext cx="2988332" cy="1296142"/>
      </dsp:txXfrm>
    </dsp:sp>
    <dsp:sp modelId="{B2E09F95-B52D-425D-9C90-AD7943C72408}">
      <dsp:nvSpPr>
        <dsp:cNvPr id="0" name=""/>
        <dsp:cNvSpPr/>
      </dsp:nvSpPr>
      <dsp:spPr>
        <a:xfrm>
          <a:off x="5148571" y="328676"/>
          <a:ext cx="2988332" cy="129614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информирование по институтам развития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информирование по инфраструктурным организациям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информирование по финансовым организациям</a:t>
          </a:r>
          <a:endParaRPr lang="ru-RU" sz="1300" kern="1200" dirty="0"/>
        </a:p>
      </dsp:txBody>
      <dsp:txXfrm>
        <a:off x="5148571" y="328676"/>
        <a:ext cx="2988332" cy="1296146"/>
      </dsp:txXfrm>
    </dsp:sp>
    <dsp:sp modelId="{F49A15BA-F1D6-444A-A59B-C48EA8F04F5E}">
      <dsp:nvSpPr>
        <dsp:cNvPr id="0" name=""/>
        <dsp:cNvSpPr/>
      </dsp:nvSpPr>
      <dsp:spPr>
        <a:xfrm>
          <a:off x="5148571" y="1296146"/>
          <a:ext cx="2988332" cy="129614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подбор оптимального комплекса мер государственной поддержки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подбор инвестиционной площадки</a:t>
          </a:r>
          <a:endParaRPr lang="ru-RU" sz="1300" kern="1200" dirty="0"/>
        </a:p>
      </dsp:txBody>
      <dsp:txXfrm>
        <a:off x="5148571" y="1296146"/>
        <a:ext cx="2988332" cy="1296142"/>
      </dsp:txXfrm>
    </dsp:sp>
    <dsp:sp modelId="{97CD8296-5BE4-4317-A039-4ACCAB7012F5}">
      <dsp:nvSpPr>
        <dsp:cNvPr id="0" name=""/>
        <dsp:cNvSpPr/>
      </dsp:nvSpPr>
      <dsp:spPr>
        <a:xfrm>
          <a:off x="5148571" y="2592288"/>
          <a:ext cx="2988332" cy="129614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поиск инвестора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организация переговоров по вопросам финансирования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продвижение проекта на выставках, форумах, конференциях, круглых столах</a:t>
          </a:r>
          <a:endParaRPr lang="ru-RU" sz="1300" kern="1200" dirty="0"/>
        </a:p>
      </dsp:txBody>
      <dsp:txXfrm>
        <a:off x="5148571" y="2592288"/>
        <a:ext cx="2988332" cy="12961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68A2F-1F6F-4A46-8035-6701CDFCCC7D}">
      <dsp:nvSpPr>
        <dsp:cNvPr id="0" name=""/>
        <dsp:cNvSpPr/>
      </dsp:nvSpPr>
      <dsp:spPr>
        <a:xfrm>
          <a:off x="637270" y="0"/>
          <a:ext cx="7222402" cy="439248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46B43A-D196-41DA-92F3-5EA7A686BDD4}">
      <dsp:nvSpPr>
        <dsp:cNvPr id="0" name=""/>
        <dsp:cNvSpPr/>
      </dsp:nvSpPr>
      <dsp:spPr>
        <a:xfrm>
          <a:off x="1824" y="1317746"/>
          <a:ext cx="1871893" cy="175699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Обращение инвестора/инициатора проекта</a:t>
          </a:r>
          <a:endParaRPr lang="ru-RU" sz="1100" b="1" kern="1200" dirty="0"/>
        </a:p>
      </dsp:txBody>
      <dsp:txXfrm>
        <a:off x="87593" y="1403515"/>
        <a:ext cx="1700355" cy="1585457"/>
      </dsp:txXfrm>
    </dsp:sp>
    <dsp:sp modelId="{DCCC7216-5D18-4465-AF08-57EE1BF2B27B}">
      <dsp:nvSpPr>
        <dsp:cNvPr id="0" name=""/>
        <dsp:cNvSpPr/>
      </dsp:nvSpPr>
      <dsp:spPr>
        <a:xfrm>
          <a:off x="2049631" y="1317746"/>
          <a:ext cx="2137494" cy="175699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Определение требований/потребностей инвестора/инициатора проекта</a:t>
          </a:r>
          <a:endParaRPr lang="ru-RU" sz="1100" b="1" kern="1200" dirty="0"/>
        </a:p>
      </dsp:txBody>
      <dsp:txXfrm>
        <a:off x="2135400" y="1403515"/>
        <a:ext cx="1965956" cy="1585457"/>
      </dsp:txXfrm>
    </dsp:sp>
    <dsp:sp modelId="{8C04613F-197D-40C5-A852-366D416B1195}">
      <dsp:nvSpPr>
        <dsp:cNvPr id="0" name=""/>
        <dsp:cNvSpPr/>
      </dsp:nvSpPr>
      <dsp:spPr>
        <a:xfrm>
          <a:off x="4363039" y="1317746"/>
          <a:ext cx="1146377" cy="175699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Подписание соглашения</a:t>
          </a:r>
          <a:endParaRPr lang="ru-RU" sz="1200" b="1" kern="1200" dirty="0"/>
        </a:p>
      </dsp:txBody>
      <dsp:txXfrm>
        <a:off x="4419001" y="1373708"/>
        <a:ext cx="1034453" cy="1645071"/>
      </dsp:txXfrm>
    </dsp:sp>
    <dsp:sp modelId="{2E0903A5-9718-47B7-9924-5059FCE20EEC}">
      <dsp:nvSpPr>
        <dsp:cNvPr id="0" name=""/>
        <dsp:cNvSpPr/>
      </dsp:nvSpPr>
      <dsp:spPr>
        <a:xfrm>
          <a:off x="5672615" y="1296153"/>
          <a:ext cx="1470906" cy="175699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Сопровождение проекта</a:t>
          </a:r>
          <a:endParaRPr lang="ru-RU" sz="1100" b="1" kern="1200" dirty="0"/>
        </a:p>
      </dsp:txBody>
      <dsp:txXfrm>
        <a:off x="5744419" y="1367957"/>
        <a:ext cx="1327298" cy="1613387"/>
      </dsp:txXfrm>
    </dsp:sp>
    <dsp:sp modelId="{08A0A3D6-6C31-4BE0-B8FD-7BFAE8602A65}">
      <dsp:nvSpPr>
        <dsp:cNvPr id="0" name=""/>
        <dsp:cNvSpPr/>
      </dsp:nvSpPr>
      <dsp:spPr>
        <a:xfrm>
          <a:off x="7332149" y="1317746"/>
          <a:ext cx="1162969" cy="175699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Запуск проекта</a:t>
          </a:r>
          <a:endParaRPr lang="ru-RU" sz="1200" b="1" kern="1200" dirty="0"/>
        </a:p>
      </dsp:txBody>
      <dsp:txXfrm>
        <a:off x="7388920" y="1374517"/>
        <a:ext cx="1049427" cy="1643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http://krskinvest.ru/public/uploads/c4d1dbe9aaa3878979e4133af2055aea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t="2305" r="8333" b="7307"/>
          <a:stretch/>
        </p:blipFill>
        <p:spPr bwMode="auto">
          <a:xfrm>
            <a:off x="179512" y="1532472"/>
            <a:ext cx="8640960" cy="4824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7348" y="0"/>
            <a:ext cx="9151347" cy="1124744"/>
          </a:xfrm>
          <a:prstGeom prst="rect">
            <a:avLst/>
          </a:prstGeom>
          <a:solidFill>
            <a:srgbClr val="B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19" t="40570" r="61478" b="19573"/>
          <a:stretch/>
        </p:blipFill>
        <p:spPr bwMode="auto">
          <a:xfrm>
            <a:off x="114693" y="-6821"/>
            <a:ext cx="961420" cy="1052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259632" y="0"/>
            <a:ext cx="7041976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министерство экономического развития и инвестиционной политики красноярского края</a:t>
            </a:r>
            <a:endParaRPr lang="ru-RU" sz="1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827584" y="1124745"/>
            <a:ext cx="777588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latin typeface="+mn-lt"/>
                <a:cs typeface="Arial" panose="020B0604020202020204" pitchFamily="34" charset="0"/>
              </a:rPr>
              <a:t>КРАЕВОЕ ГОСУДАРСТВЕННОЕ КАЗЕННОЕ УЧРЕЖДЕНИЕ</a:t>
            </a:r>
            <a:br>
              <a:rPr lang="ru-RU" sz="1600" b="1" dirty="0" smtClean="0">
                <a:latin typeface="+mn-lt"/>
                <a:cs typeface="Arial" panose="020B0604020202020204" pitchFamily="34" charset="0"/>
              </a:rPr>
            </a:br>
            <a:r>
              <a:rPr lang="ru-RU" sz="1600" b="1" dirty="0" smtClean="0">
                <a:latin typeface="+mn-lt"/>
                <a:cs typeface="Arial" panose="020B0604020202020204" pitchFamily="34" charset="0"/>
              </a:rPr>
              <a:t> «ЦЕНТР СОЦИАЛЬНО-ЭКОНОМИЧЕСКОГО МОНИТОРИНГА И ИНВЕСТИЦИОННОЙ ДЕЯТЕЛЬНОСТИ»</a:t>
            </a:r>
            <a:endParaRPr lang="ru-RU" sz="16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827584" y="2397063"/>
            <a:ext cx="7344816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cs typeface="Arial" panose="020B0604020202020204" pitchFamily="34" charset="0"/>
              </a:rPr>
              <a:t>СПЕЦИАЛИЗИРОВАННАЯ ОРГАНИЗАЦИЯ ПО ПРИВЛЕЧЕНИЮ ИНВЕСТИЦИЙ И РАБОТЕ С ИНВЕСТОРОМ</a:t>
            </a:r>
            <a:endParaRPr lang="ru-RU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6177" y="603384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Arial" panose="020B0604020202020204" pitchFamily="34" charset="0"/>
              </a:rPr>
              <a:t>Красноярск,</a:t>
            </a:r>
            <a:br>
              <a:rPr lang="ru-RU" dirty="0" smtClean="0">
                <a:cs typeface="Arial" panose="020B0604020202020204" pitchFamily="34" charset="0"/>
              </a:rPr>
            </a:br>
            <a:r>
              <a:rPr lang="ru-RU" dirty="0" smtClean="0">
                <a:cs typeface="Arial" panose="020B0604020202020204" pitchFamily="34" charset="0"/>
              </a:rPr>
              <a:t>2017 г.</a:t>
            </a:r>
            <a:endParaRPr lang="ru-RU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431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7348" y="-1"/>
            <a:ext cx="9151347" cy="1268761"/>
          </a:xfrm>
          <a:prstGeom prst="rect">
            <a:avLst/>
          </a:prstGeom>
          <a:solidFill>
            <a:srgbClr val="B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768" y="404664"/>
            <a:ext cx="8640960" cy="736798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</a:rPr>
              <a:t>КГКУ </a:t>
            </a:r>
            <a:r>
              <a:rPr lang="ru-RU" sz="2000" b="1" dirty="0">
                <a:solidFill>
                  <a:schemeClr val="bg1"/>
                </a:solidFill>
              </a:rPr>
              <a:t>«</a:t>
            </a:r>
            <a:r>
              <a:rPr lang="ru-RU" sz="2000" b="1" dirty="0" smtClean="0">
                <a:solidFill>
                  <a:schemeClr val="bg1"/>
                </a:solidFill>
              </a:rPr>
              <a:t>ЦСЭМИИД» </a:t>
            </a:r>
            <a:r>
              <a:rPr lang="ru-RU" sz="2800" b="1" dirty="0" smtClean="0">
                <a:solidFill>
                  <a:schemeClr val="bg1"/>
                </a:solidFill>
              </a:rPr>
              <a:t>- </a:t>
            </a:r>
            <a:r>
              <a:rPr lang="ru-RU" sz="2000" b="1" dirty="0" smtClean="0">
                <a:solidFill>
                  <a:schemeClr val="bg1"/>
                </a:solidFill>
              </a:rPr>
              <a:t>является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специализированной организацией по </a:t>
            </a:r>
            <a:r>
              <a:rPr lang="ru-RU" sz="2000" b="1" dirty="0">
                <a:solidFill>
                  <a:schemeClr val="bg1"/>
                </a:solidFill>
              </a:rPr>
              <a:t>привлечению инвестиций и работе с инвесторами</a:t>
            </a:r>
            <a:r>
              <a:rPr lang="ru-RU" sz="1800" b="1" dirty="0">
                <a:solidFill>
                  <a:schemeClr val="bg1"/>
                </a:solidFill>
              </a:rPr>
              <a:t/>
            </a:r>
            <a:br>
              <a:rPr lang="ru-RU" sz="1800" b="1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73130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8352928" cy="4209331"/>
          </a:xfrm>
        </p:spPr>
        <p:txBody>
          <a:bodyPr/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dirty="0"/>
              <a:t>обеспечивает режим «одного окна» для инвесторов при взаимодействии с органами исполнительной власти Красноярского </a:t>
            </a:r>
            <a:r>
              <a:rPr lang="ru-RU" sz="2000" dirty="0" smtClean="0"/>
              <a:t>края</a:t>
            </a:r>
          </a:p>
          <a:p>
            <a:pPr marL="0" indent="0">
              <a:buNone/>
            </a:pPr>
            <a:endParaRPr lang="ru-RU" sz="20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/>
              <a:t>рассматривает обращения инвесторов по вопросам реализации инвестиционных </a:t>
            </a:r>
            <a:r>
              <a:rPr lang="ru-RU" sz="2000" dirty="0" smtClean="0"/>
              <a:t>проектов</a:t>
            </a:r>
          </a:p>
          <a:p>
            <a:pPr marL="0" indent="0">
              <a:buNone/>
            </a:pPr>
            <a:endParaRPr lang="ru-RU" sz="20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/>
              <a:t>осуществляет сопровождение инвестиционных проектов в форме информационной, </a:t>
            </a:r>
            <a:r>
              <a:rPr lang="ru-RU" sz="2000" dirty="0" smtClean="0"/>
              <a:t>консультационной </a:t>
            </a:r>
            <a:r>
              <a:rPr lang="ru-RU" sz="2000" dirty="0"/>
              <a:t>и организационной поддержки</a:t>
            </a:r>
          </a:p>
          <a:p>
            <a:endParaRPr lang="ru-RU" dirty="0" smtClean="0"/>
          </a:p>
          <a:p>
            <a:pPr marL="342900" indent="-342900">
              <a:buFont typeface="Wingdings" pitchFamily="2" charset="2"/>
              <a:buChar char="q"/>
            </a:pPr>
            <a:endParaRPr lang="ru-RU" dirty="0"/>
          </a:p>
          <a:p>
            <a:pPr marL="342900" indent="-342900">
              <a:buFont typeface="Wingdings" pitchFamily="2" charset="2"/>
              <a:buChar char="q"/>
            </a:pPr>
            <a:endParaRPr lang="ru-RU" dirty="0"/>
          </a:p>
          <a:p>
            <a:pPr marL="342900" indent="-342900">
              <a:buFont typeface="Wingdings" pitchFamily="2" charset="2"/>
              <a:buChar char="q"/>
            </a:pP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03649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46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ирог 11"/>
          <p:cNvSpPr/>
          <p:nvPr/>
        </p:nvSpPr>
        <p:spPr>
          <a:xfrm>
            <a:off x="431540" y="2407006"/>
            <a:ext cx="4104456" cy="4104456"/>
          </a:xfrm>
          <a:prstGeom prst="pie">
            <a:avLst>
              <a:gd name="adj1" fmla="val 5400000"/>
              <a:gd name="adj2" fmla="val 1620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Пирог 10"/>
          <p:cNvSpPr/>
          <p:nvPr/>
        </p:nvSpPr>
        <p:spPr>
          <a:xfrm>
            <a:off x="1149820" y="3869954"/>
            <a:ext cx="2667893" cy="2667893"/>
          </a:xfrm>
          <a:prstGeom prst="pie">
            <a:avLst>
              <a:gd name="adj1" fmla="val 5400000"/>
              <a:gd name="adj2" fmla="val 1620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186031"/>
              <a:satOff val="1024"/>
              <a:lumOff val="12814"/>
              <a:alphaOff val="0"/>
            </a:schemeClr>
          </a:fillRef>
          <a:effectRef idx="0">
            <a:schemeClr val="accent2">
              <a:shade val="80000"/>
              <a:hueOff val="186031"/>
              <a:satOff val="1024"/>
              <a:lumOff val="12814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136904" cy="504056"/>
          </a:xfrm>
        </p:spPr>
        <p:txBody>
          <a:bodyPr>
            <a:noAutofit/>
          </a:bodyPr>
          <a:lstStyle/>
          <a:p>
            <a:r>
              <a:rPr lang="ru-RU" sz="2800" dirty="0"/>
              <a:t>Направления деятельности 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028868"/>
              </p:ext>
            </p:extLst>
          </p:nvPr>
        </p:nvGraphicFramePr>
        <p:xfrm>
          <a:off x="323528" y="764705"/>
          <a:ext cx="8136904" cy="4320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ирог 9"/>
          <p:cNvSpPr/>
          <p:nvPr/>
        </p:nvSpPr>
        <p:spPr>
          <a:xfrm>
            <a:off x="1868100" y="5203901"/>
            <a:ext cx="1231335" cy="1231335"/>
          </a:xfrm>
          <a:prstGeom prst="pie">
            <a:avLst>
              <a:gd name="adj1" fmla="val 5400000"/>
              <a:gd name="adj2" fmla="val 1620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372061"/>
              <a:satOff val="2047"/>
              <a:lumOff val="25628"/>
              <a:alphaOff val="0"/>
            </a:schemeClr>
          </a:fillRef>
          <a:effectRef idx="0">
            <a:schemeClr val="accent2">
              <a:shade val="80000"/>
              <a:hueOff val="372061"/>
              <a:satOff val="2047"/>
              <a:lumOff val="25628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6876256" y="6435236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-7348" y="-1"/>
            <a:ext cx="9151347" cy="686813"/>
            <a:chOff x="-7348" y="-1"/>
            <a:chExt cx="9151347" cy="583875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-7348" y="-1"/>
              <a:ext cx="9151347" cy="583875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15616" y="124291"/>
              <a:ext cx="70567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НАПРАВЛЕНИЯ ДЕЯТЕЛЬНОСТИ КГКУ «</a:t>
              </a:r>
              <a:r>
                <a:rPr lang="ru-RU" sz="2000" b="1" dirty="0" err="1" smtClean="0">
                  <a:solidFill>
                    <a:schemeClr val="bg1"/>
                  </a:solidFill>
                </a:rPr>
                <a:t>ЦСЭМиИД</a:t>
              </a:r>
              <a:r>
                <a:rPr lang="ru-RU" sz="2000" b="1" dirty="0" smtClean="0">
                  <a:solidFill>
                    <a:schemeClr val="bg1"/>
                  </a:solidFill>
                </a:rPr>
                <a:t>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849513" y="800815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СОПРОВОЖДЕНИЕ ИНВЕСТИЦИОННЫХ ПРОЕКТОВ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83766" y="5132028"/>
            <a:ext cx="5976664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/>
              <a:t>выявление </a:t>
            </a:r>
            <a:r>
              <a:rPr lang="ru-RU" sz="1400" dirty="0"/>
              <a:t>административных барьеров, препятствующих инвестиционной </a:t>
            </a:r>
            <a:r>
              <a:rPr lang="ru-RU" sz="1400" dirty="0" smtClean="0"/>
              <a:t>деятельности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/>
              <a:t>предложения по совершенствованию законодательной и нормативной базы Красноярского края в части механизмов защиты инвестора и поддержки инвестиционной </a:t>
            </a:r>
            <a:r>
              <a:rPr lang="ru-RU" sz="1400" dirty="0" smtClean="0"/>
              <a:t>деятельности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23506" y="4674979"/>
            <a:ext cx="4144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АНАЛИТИЧЕСКАЯ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249976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7348" y="-1"/>
            <a:ext cx="9151347" cy="686813"/>
          </a:xfrm>
          <a:prstGeom prst="rect">
            <a:avLst/>
          </a:prstGeom>
          <a:solidFill>
            <a:srgbClr val="B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4577434"/>
            <a:ext cx="2952328" cy="20199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4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4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4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Консультационная поддержка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Формирование дорожной карты по сопровождению проекта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 Организационная поддержка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396"/>
            <a:ext cx="8136904" cy="100811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СОПРОВОЖДЕНИЕ ПРОЕКТОВ ПО ПРИНЦИПУ «ОДНОГО ОКНА»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1695319"/>
              </p:ext>
            </p:extLst>
          </p:nvPr>
        </p:nvGraphicFramePr>
        <p:xfrm>
          <a:off x="323528" y="1052736"/>
          <a:ext cx="8496944" cy="4392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3528" y="4581128"/>
            <a:ext cx="2016224" cy="20162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Подача заявки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Информационная поддержка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4581128"/>
            <a:ext cx="2232248" cy="20162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Переговоры/встречи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Формирование паспорта проекта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Организация и проведение рабочей группы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400" dirty="0" smtClean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48264" y="6414789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98884" y="6595957"/>
            <a:ext cx="3429000" cy="283845"/>
          </a:xfrm>
        </p:spPr>
        <p:txBody>
          <a:bodyPr/>
          <a:lstStyle/>
          <a:p>
            <a:r>
              <a:rPr lang="ru-RU" smtClean="0"/>
              <a:t>КГКУ "ЦСЭМиИД"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11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348" y="-1"/>
            <a:ext cx="9151347" cy="832177"/>
          </a:xfrm>
          <a:prstGeom prst="rect">
            <a:avLst/>
          </a:prstGeom>
          <a:solidFill>
            <a:srgbClr val="B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9512" y="62144"/>
            <a:ext cx="8964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</a:rPr>
              <a:t>ФУНКЦИИ СПЕЦИАЛИЗИРОВАННОЙ ОРГАНИЗАЦИИ ПО ПРИВЛЕЧЕНИЮ ИНВЕСТИЦИЙ</a:t>
            </a:r>
            <a:br>
              <a:rPr lang="ru-RU" b="1" dirty="0" smtClean="0">
                <a:solidFill>
                  <a:schemeClr val="bg1"/>
                </a:solidFill>
                <a:latin typeface="+mj-lt"/>
              </a:rPr>
            </a:br>
            <a:r>
              <a:rPr lang="ru-RU" b="1" dirty="0" smtClean="0">
                <a:solidFill>
                  <a:schemeClr val="bg1"/>
                </a:solidFill>
                <a:latin typeface="+mj-lt"/>
              </a:rPr>
              <a:t> И РАБОТЕ С ИНВЕСТОРАМИ (Распоряжение Правительства РФ № 147-р)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8184" y="1313556"/>
            <a:ext cx="28758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cs typeface="Arial" panose="020B0604020202020204" pitchFamily="34" charset="0"/>
              </a:rPr>
              <a:t>1. ОБЕСПЕЧЕНИЕ РЕЖИМА «ОДНОГО ОКНА» ДЛЯ ИНВЕСТОРОВ ПРИ ВЗАИМОДЕЙСТВИИ С ОРГАНАМИ ВЛАСТИ</a:t>
            </a:r>
            <a:endParaRPr lang="ru-RU" sz="1600" b="1" dirty="0"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3445" y="2483107"/>
            <a:ext cx="315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cs typeface="Arial" panose="020B0604020202020204" pitchFamily="34" charset="0"/>
              </a:rPr>
              <a:t>2. ОРГАНИЗАЦИООНОЕ СОПРОВОЖДЕНИЕ ИНВЕСТОРОВ</a:t>
            </a:r>
            <a:endParaRPr lang="ru-RU" sz="1400" b="1" dirty="0"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8184" y="3501008"/>
            <a:ext cx="676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cs typeface="Arial" panose="020B0604020202020204" pitchFamily="34" charset="0"/>
              </a:rPr>
              <a:t>3. ПОДГОТОВКА ПРЕДЛОЖЕНИЙ ПО СОВЕРШЕНСТВОВАНИЮ ЗАКОНОДАТЕЛЬНОЙ И НОРМАТИВНОЙ БАЗЫ, СОЗДАНИЮ БЛАГОПРИЯТНЫХ УСЛОВИЙ РАЗВИТИЯ ИНВЕСТИЦИОННОЙ АКТИВНОСТИ</a:t>
            </a:r>
            <a:endParaRPr lang="ru-RU" sz="1400" b="1" dirty="0"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6382" y="1866498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5. СОДЕЙСТВИЕ РАЗВИТИЮ ИНДУСТРИАЛЬНЫХ ПАРКОВ И ДРУГОЙ ИНВЕСТИЦИОННОЙ ИНФРАСТРУКТУРЫ (ПРИ НАЛИЧИИ)</a:t>
            </a:r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811437" y="4819431"/>
            <a:ext cx="2780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cs typeface="Arial" panose="020B0604020202020204" pitchFamily="34" charset="0"/>
              </a:rPr>
              <a:t>6. ЦЕЛЕВОЙ ПОИСК ИНВЕСТОРОВ</a:t>
            </a:r>
            <a:endParaRPr lang="ru-RU" sz="1400" b="1" dirty="0"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11437" y="5142596"/>
            <a:ext cx="2832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7. ПРИВЛЕЧЕНИЕ ИНВЕСТИЦИЙ</a:t>
            </a:r>
            <a:endParaRPr lang="ru-RU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840908" y="5562409"/>
            <a:ext cx="7153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8. ПРОДВИЖЕНИЕ ИНВЕСТИЦИОННЫХ ВОЗМОЖНОСТЕЙ И ПРОЕКТОВ РЕГИОНА В РОССИИ И ЗА РУБЕЖОМ (В ТОМ ЧИСЛЕ ЧЕРЕЗ КОНФЕРЕНЦИИ, ВЫСТАВКИ И ФОРУМЫ)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840908" y="6161651"/>
            <a:ext cx="6264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9. ФОРМИРОВАНИЕ ИНВЕСТИЦИОННЫХ ПРЕДЛОЖЕНИЙ ДЛЯ ИНВЕСТОРОВ</a:t>
            </a:r>
            <a:endParaRPr lang="ru-RU" sz="1400" b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1" y="1310407"/>
            <a:ext cx="1768184" cy="1433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" y="2820604"/>
            <a:ext cx="1811437" cy="1811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extBox 17"/>
          <p:cNvSpPr txBox="1"/>
          <p:nvPr/>
        </p:nvSpPr>
        <p:spPr>
          <a:xfrm>
            <a:off x="6292523" y="1310407"/>
            <a:ext cx="285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cs typeface="Arial" panose="020B0604020202020204" pitchFamily="34" charset="0"/>
              </a:rPr>
              <a:t>4. ПОДБОР ИНВЕСТИЦИОННЫХ ПЛОЩАДОК</a:t>
            </a:r>
            <a:endParaRPr lang="ru-RU" sz="1400" b="1" dirty="0"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517" y="1221095"/>
            <a:ext cx="1599510" cy="1599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88" y="4819431"/>
            <a:ext cx="1349455" cy="1261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48264" y="6414789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1438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49" y="832176"/>
            <a:ext cx="9151347" cy="604819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7348" y="-1"/>
            <a:ext cx="9151347" cy="832177"/>
          </a:xfrm>
          <a:prstGeom prst="rect">
            <a:avLst/>
          </a:prstGeom>
          <a:solidFill>
            <a:srgbClr val="B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15616" y="124290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М</a:t>
            </a:r>
            <a:r>
              <a:rPr lang="ru-RU" sz="2000" b="1" dirty="0" smtClean="0">
                <a:solidFill>
                  <a:schemeClr val="bg1"/>
                </a:solidFill>
              </a:rPr>
              <a:t>ОДЕЛЬ СОПРОВОЖДЕНИЯ ИНВЕСТИЦИОННЫХ ПРОЕКТОВ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080698"/>
            <a:ext cx="40324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ИНИЦИАТОР ПРОЕТКА – (1-6) ЭТАП</a:t>
            </a:r>
          </a:p>
          <a:p>
            <a:r>
              <a:rPr lang="ru-RU" sz="1400" b="1" dirty="0" smtClean="0"/>
              <a:t>ИНИЦИАТОР/ИНВЕСТОР ПРОЕКТА – (1-6) ЭТАП</a:t>
            </a:r>
          </a:p>
          <a:p>
            <a:r>
              <a:rPr lang="ru-RU" sz="1400" b="1" dirty="0" smtClean="0"/>
              <a:t>ИНВЕСТОР ПРОЕКТА – (1,5,6) ЭТАП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130" y="5110161"/>
            <a:ext cx="161967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cs typeface="Times New Roman" pitchFamily="18" charset="0"/>
              </a:rPr>
              <a:t>ЭТАП 1. ОБРАЩЕНИЕ</a:t>
            </a:r>
            <a:endParaRPr lang="ru-RU" sz="12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7844" y="5089156"/>
            <a:ext cx="1479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cs typeface="Times New Roman" pitchFamily="18" charset="0"/>
              </a:rPr>
              <a:t>ЭТАП 2. УПАКОВКА</a:t>
            </a:r>
            <a:endParaRPr lang="ru-RU" sz="12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840" y="5089156"/>
            <a:ext cx="251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cs typeface="Times New Roman" pitchFamily="18" charset="0"/>
              </a:rPr>
              <a:t>ЭТАП 3. ПОДБОР ПЛОЩАДКИ</a:t>
            </a:r>
            <a:endParaRPr lang="ru-RU" sz="12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08263" y="5097551"/>
            <a:ext cx="2739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cs typeface="Times New Roman" pitchFamily="18" charset="0"/>
              </a:rPr>
              <a:t>ЭТАП 4. ПРОДВИЖЕНИЕ ПРОЕКТА</a:t>
            </a:r>
            <a:endParaRPr lang="ru-RU" sz="12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6437" y="2616434"/>
            <a:ext cx="2911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cs typeface="Times New Roman" pitchFamily="18" charset="0"/>
              </a:rPr>
              <a:t>ЭТАП 5. ГОСУДАРСТВЕННАЯ ПОДДЕРЖКА</a:t>
            </a:r>
            <a:endParaRPr lang="ru-RU" sz="12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52145" y="942198"/>
            <a:ext cx="266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cs typeface="Times New Roman" pitchFamily="18" charset="0"/>
              </a:rPr>
              <a:t>ЭТАП 6. ИСТОРИЯ УСПЕХА</a:t>
            </a:r>
            <a:endParaRPr lang="ru-RU" sz="12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915" y="5300311"/>
            <a:ext cx="20218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Заявка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Паспорт проекта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Переговоры/встречи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Рабочая группа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Дорожная карта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Соглашение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Информационная поддержка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63688" y="5290368"/>
            <a:ext cx="216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Стратегия проекта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Анализ рынка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Маркетинговое исследование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Бизнес-план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ТЭО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Презентационные материалы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79613" y="5387160"/>
            <a:ext cx="2018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Подбор площадки по требованию заявителя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Взаимодействие с ОМСУ по процедурам оформления площадки 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5493248" y="5366155"/>
            <a:ext cx="339923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177800">
              <a:buFont typeface="Arial" panose="020B0604020202020204" pitchFamily="34" charset="0"/>
              <a:buChar char="•"/>
            </a:pPr>
            <a:r>
              <a:rPr lang="ru-RU" sz="1200" dirty="0" smtClean="0"/>
              <a:t>Поиск инвестора/организация переговоров по вопросам финансирования</a:t>
            </a:r>
          </a:p>
          <a:p>
            <a:pPr marL="266700" indent="-177800">
              <a:buFont typeface="Arial" panose="020B0604020202020204" pitchFamily="34" charset="0"/>
              <a:buChar char="•"/>
            </a:pPr>
            <a:r>
              <a:rPr lang="ru-RU" sz="1200" dirty="0" smtClean="0"/>
              <a:t>Участие в мероприятиях</a:t>
            </a:r>
          </a:p>
          <a:p>
            <a:pPr marL="266700" indent="-177800">
              <a:buFont typeface="Arial" panose="020B0604020202020204" pitchFamily="34" charset="0"/>
              <a:buChar char="•"/>
            </a:pPr>
            <a:r>
              <a:rPr lang="ru-RU" sz="1200" dirty="0" smtClean="0"/>
              <a:t>Размещение информации на инвестиционном портале</a:t>
            </a:r>
          </a:p>
          <a:p>
            <a:pPr marL="266700" indent="-177800">
              <a:buFont typeface="Arial" panose="020B0604020202020204" pitchFamily="34" charset="0"/>
              <a:buChar char="•"/>
            </a:pPr>
            <a:r>
              <a:rPr lang="ru-RU" sz="1200" dirty="0" smtClean="0"/>
              <a:t>Взаимодействие с институтами развития и финансовыми институтами</a:t>
            </a: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423944" y="2893433"/>
            <a:ext cx="25763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Подбор оптимального комплекса мер государственной поддержки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 Консультационная поддержка по сбору пакета документов</a:t>
            </a:r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877868" y="1219197"/>
            <a:ext cx="2415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Эффекты от реализации проекта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Размещение результатов на портале</a:t>
            </a:r>
            <a:endParaRPr lang="ru-RU" sz="12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063" y="942198"/>
            <a:ext cx="1328660" cy="132866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24" y="3902592"/>
            <a:ext cx="1080120" cy="108012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285" y="3937515"/>
            <a:ext cx="1058563" cy="10585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194" y="3800022"/>
            <a:ext cx="1415869" cy="13934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588" y="2477484"/>
            <a:ext cx="1604131" cy="1403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251" y="3994177"/>
            <a:ext cx="1295789" cy="12657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48264" y="6414789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59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49" y="850272"/>
            <a:ext cx="9151347" cy="600772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8" y="2636912"/>
            <a:ext cx="8229600" cy="41044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/>
              <a:t>Адрес:</a:t>
            </a:r>
            <a:r>
              <a:rPr lang="ru-RU" sz="2800" dirty="0"/>
              <a:t> Красноярский край, г. Красноярск</a:t>
            </a:r>
            <a:r>
              <a:rPr lang="ru-RU" sz="2800" dirty="0" smtClean="0"/>
              <a:t>,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/>
              <a:t>ул. Высотная, д. 2, ст. 8, пом. 6., </a:t>
            </a:r>
            <a:r>
              <a:rPr lang="ru-RU" sz="2800" dirty="0" err="1"/>
              <a:t>каб</a:t>
            </a:r>
            <a:r>
              <a:rPr lang="ru-RU" sz="2800" dirty="0"/>
              <a:t>. 307</a:t>
            </a:r>
          </a:p>
          <a:p>
            <a:pPr marL="0" indent="0" algn="ctr">
              <a:buNone/>
            </a:pPr>
            <a:r>
              <a:rPr lang="ru-RU" sz="2800" dirty="0"/>
              <a:t>Телефон: +7 (391) 234–31–93</a:t>
            </a:r>
          </a:p>
          <a:p>
            <a:pPr marL="0" indent="0" algn="ctr">
              <a:buNone/>
            </a:pPr>
            <a:r>
              <a:rPr lang="ru-RU" sz="2800" dirty="0"/>
              <a:t>E-</a:t>
            </a:r>
            <a:r>
              <a:rPr lang="ru-RU" sz="2800" dirty="0" err="1"/>
              <a:t>mail</a:t>
            </a:r>
            <a:r>
              <a:rPr lang="ru-RU" sz="2800" dirty="0"/>
              <a:t>: </a:t>
            </a:r>
            <a:r>
              <a:rPr lang="ru-RU" sz="2800" dirty="0" err="1" smtClean="0"/>
              <a:t>kg</a:t>
            </a:r>
            <a:r>
              <a:rPr lang="en-US" sz="2800" dirty="0" smtClean="0"/>
              <a:t>ku</a:t>
            </a:r>
            <a:r>
              <a:rPr lang="en-US" sz="2800" dirty="0" smtClean="0"/>
              <a:t>.csemiid@mail.ru</a:t>
            </a:r>
            <a:endParaRPr lang="ru-RU" sz="2800" dirty="0"/>
          </a:p>
          <a:p>
            <a:pPr marL="0" indent="0" algn="ctr">
              <a:buNone/>
            </a:pPr>
            <a:r>
              <a:rPr lang="ru-RU" sz="2800" dirty="0"/>
              <a:t>Адрес сайта: http://</a:t>
            </a:r>
            <a:r>
              <a:rPr lang="ru-RU" sz="2800" dirty="0" smtClean="0"/>
              <a:t>krskinvest.ru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7348" y="-1"/>
            <a:ext cx="9151347" cy="832177"/>
          </a:xfrm>
          <a:prstGeom prst="rect">
            <a:avLst/>
          </a:prstGeom>
          <a:solidFill>
            <a:srgbClr val="B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КОНТАКТЫ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82299"/>
            <a:ext cx="916931" cy="9169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80684"/>
            <a:ext cx="1044406" cy="104440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980684"/>
            <a:ext cx="1018546" cy="101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1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454</Words>
  <Application>Microsoft Office PowerPoint</Application>
  <PresentationFormat>Экран (4:3)</PresentationFormat>
  <Paragraphs>103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КГКУ «ЦСЭМИИД» - является специализированной организацией по привлечению инвестиций и работе с инвесторами </vt:lpstr>
      <vt:lpstr>Направления деятельности </vt:lpstr>
      <vt:lpstr>СОПРОВОЖДЕНИЕ ПРОЕКТОВ ПО ПРИНЦИПУ «ОДНОГО ОКНА»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1234</dc:creator>
  <cp:lastModifiedBy>Новосельцева</cp:lastModifiedBy>
  <cp:revision>58</cp:revision>
  <dcterms:created xsi:type="dcterms:W3CDTF">2017-10-17T02:50:51Z</dcterms:created>
  <dcterms:modified xsi:type="dcterms:W3CDTF">2017-10-30T09:16:35Z</dcterms:modified>
</cp:coreProperties>
</file>